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42"/>
  </p:notesMasterIdLst>
  <p:handoutMasterIdLst>
    <p:handoutMasterId r:id="rId43"/>
  </p:handoutMasterIdLst>
  <p:sldIdLst>
    <p:sldId id="256" r:id="rId5"/>
    <p:sldId id="257" r:id="rId6"/>
    <p:sldId id="265" r:id="rId7"/>
    <p:sldId id="263" r:id="rId8"/>
    <p:sldId id="264" r:id="rId9"/>
    <p:sldId id="287" r:id="rId10"/>
    <p:sldId id="282" r:id="rId11"/>
    <p:sldId id="284" r:id="rId12"/>
    <p:sldId id="283" r:id="rId13"/>
    <p:sldId id="288" r:id="rId14"/>
    <p:sldId id="285" r:id="rId15"/>
    <p:sldId id="286" r:id="rId16"/>
    <p:sldId id="289" r:id="rId17"/>
    <p:sldId id="268" r:id="rId18"/>
    <p:sldId id="269" r:id="rId19"/>
    <p:sldId id="270" r:id="rId20"/>
    <p:sldId id="271" r:id="rId21"/>
    <p:sldId id="272" r:id="rId22"/>
    <p:sldId id="273" r:id="rId23"/>
    <p:sldId id="274" r:id="rId24"/>
    <p:sldId id="275" r:id="rId25"/>
    <p:sldId id="276" r:id="rId26"/>
    <p:sldId id="281" r:id="rId27"/>
    <p:sldId id="298" r:id="rId28"/>
    <p:sldId id="297" r:id="rId29"/>
    <p:sldId id="278" r:id="rId30"/>
    <p:sldId id="279" r:id="rId31"/>
    <p:sldId id="280" r:id="rId32"/>
    <p:sldId id="277" r:id="rId33"/>
    <p:sldId id="290" r:id="rId34"/>
    <p:sldId id="291" r:id="rId35"/>
    <p:sldId id="292" r:id="rId36"/>
    <p:sldId id="293" r:id="rId37"/>
    <p:sldId id="294" r:id="rId38"/>
    <p:sldId id="295" r:id="rId39"/>
    <p:sldId id="299" r:id="rId40"/>
    <p:sldId id="296" r:id="rId41"/>
  </p:sldIdLst>
  <p:sldSz cx="12192000" cy="6858000"/>
  <p:notesSz cx="6858000" cy="9144000"/>
  <p:defaultTextStyle>
    <a:defPPr rtl="0">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05" autoAdjust="0"/>
  </p:normalViewPr>
  <p:slideViewPr>
    <p:cSldViewPr snapToGrid="0">
      <p:cViewPr varScale="1">
        <p:scale>
          <a:sx n="106" d="100"/>
          <a:sy n="106" d="100"/>
        </p:scale>
        <p:origin x="792" y="108"/>
      </p:cViewPr>
      <p:guideLst/>
    </p:cSldViewPr>
  </p:slideViewPr>
  <p:notesTextViewPr>
    <p:cViewPr>
      <p:scale>
        <a:sx n="1" d="1"/>
        <a:sy n="1" d="1"/>
      </p:scale>
      <p:origin x="0" y="0"/>
    </p:cViewPr>
  </p:notesTextViewPr>
  <p:notesViewPr>
    <p:cSldViewPr snapToGrid="0">
      <p:cViewPr varScale="1">
        <p:scale>
          <a:sx n="89" d="100"/>
          <a:sy n="89" d="100"/>
        </p:scale>
        <p:origin x="3786" y="9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handoutMaster" Target="handoutMasters/handout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FFD03A63-6CE3-4E32-A9AE-03C1DD6C487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a:extLst>
              <a:ext uri="{FF2B5EF4-FFF2-40B4-BE49-F238E27FC236}">
                <a16:creationId xmlns:a16="http://schemas.microsoft.com/office/drawing/2014/main" id="{688CF501-0988-49D7-878E-72CCD550BF4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3345EC7-DF88-4429-882E-C9DF0DB47A34}" type="datetimeFigureOut">
              <a:rPr lang="es-ES" smtClean="0"/>
              <a:t>01/08/2024</a:t>
            </a:fld>
            <a:endParaRPr lang="es-ES"/>
          </a:p>
        </p:txBody>
      </p:sp>
      <p:sp>
        <p:nvSpPr>
          <p:cNvPr id="4" name="Marcador de pie de página 3">
            <a:extLst>
              <a:ext uri="{FF2B5EF4-FFF2-40B4-BE49-F238E27FC236}">
                <a16:creationId xmlns:a16="http://schemas.microsoft.com/office/drawing/2014/main" id="{20CD7BB8-371D-4FB0-8307-2409AC91F6F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a:extLst>
              <a:ext uri="{FF2B5EF4-FFF2-40B4-BE49-F238E27FC236}">
                <a16:creationId xmlns:a16="http://schemas.microsoft.com/office/drawing/2014/main" id="{03134D76-2824-442A-8620-25391EDDC05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A3644A-7D5E-4EF3-8CC4-4A8059463202}" type="slidenum">
              <a:rPr lang="es-ES" smtClean="0"/>
              <a:t>‹Nº›</a:t>
            </a:fld>
            <a:endParaRPr lang="es-ES"/>
          </a:p>
        </p:txBody>
      </p:sp>
    </p:spTree>
    <p:extLst>
      <p:ext uri="{BB962C8B-B14F-4D97-AF65-F5344CB8AC3E}">
        <p14:creationId xmlns:p14="http://schemas.microsoft.com/office/powerpoint/2010/main" val="139849029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g>
</file>

<file path=ppt/media/image12.png>
</file>

<file path=ppt/media/image13.png>
</file>

<file path=ppt/media/image14.png>
</file>

<file path=ppt/media/image15.png>
</file>

<file path=ppt/media/image16.jpg>
</file>

<file path=ppt/media/image17.jpg>
</file>

<file path=ppt/media/image17.png>
</file>

<file path=ppt/media/image18.jpg>
</file>

<file path=ppt/media/image18.png>
</file>

<file path=ppt/media/image19.jpg>
</file>

<file path=ppt/media/image19.png>
</file>

<file path=ppt/media/image2.jpeg>
</file>

<file path=ppt/media/image20.png>
</file>

<file path=ppt/media/image21.png>
</file>

<file path=ppt/media/image210.png>
</file>

<file path=ppt/media/image22.png>
</file>

<file path=ppt/media/image23.png>
</file>

<file path=ppt/media/image24.jpg>
</file>

<file path=ppt/media/image24.png>
</file>

<file path=ppt/media/image25.jpg>
</file>

<file path=ppt/media/image26.jpg>
</file>

<file path=ppt/media/image27.png>
</file>

<file path=ppt/media/image28.png>
</file>

<file path=ppt/media/image280.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7F583B-063F-44C9-A343-928609F1088D}" type="datetimeFigureOut">
              <a:rPr lang="es-ES" noProof="0" smtClean="0"/>
              <a:t>01/08/2024</a:t>
            </a:fld>
            <a:endParaRPr lang="es-ES" noProof="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noProof="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noProof="0" dirty="0"/>
              <a:t>Editar estilos de texto del patrón</a:t>
            </a:r>
          </a:p>
          <a:p>
            <a:pPr lvl="1"/>
            <a:r>
              <a:rPr lang="es-ES" noProof="0" dirty="0"/>
              <a:t>Segundo nivel</a:t>
            </a:r>
          </a:p>
          <a:p>
            <a:pPr lvl="2"/>
            <a:r>
              <a:rPr lang="es-ES" noProof="0" dirty="0"/>
              <a:t>Tercer nivel</a:t>
            </a:r>
          </a:p>
          <a:p>
            <a:pPr lvl="3"/>
            <a:r>
              <a:rPr lang="es-ES" noProof="0" dirty="0"/>
              <a:t>Cuarto nivel</a:t>
            </a:r>
          </a:p>
          <a:p>
            <a:pPr lvl="4"/>
            <a:r>
              <a:rPr lang="es-ES" noProof="0" dirty="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noProof="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13544C-8D68-4C68-B64F-1DBFF0378B48}" type="slidenum">
              <a:rPr lang="es-ES" noProof="0" smtClean="0"/>
              <a:t>‹Nº›</a:t>
            </a:fld>
            <a:endParaRPr lang="es-ES" noProof="0"/>
          </a:p>
        </p:txBody>
      </p:sp>
    </p:spTree>
    <p:extLst>
      <p:ext uri="{BB962C8B-B14F-4D97-AF65-F5344CB8AC3E}">
        <p14:creationId xmlns:p14="http://schemas.microsoft.com/office/powerpoint/2010/main" val="5103624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5413544C-8D68-4C68-B64F-1DBFF0378B48}" type="slidenum">
              <a:rPr lang="es-ES" smtClean="0"/>
              <a:t>1</a:t>
            </a:fld>
            <a:endParaRPr lang="es-ES"/>
          </a:p>
        </p:txBody>
      </p:sp>
    </p:spTree>
    <p:extLst>
      <p:ext uri="{BB962C8B-B14F-4D97-AF65-F5344CB8AC3E}">
        <p14:creationId xmlns:p14="http://schemas.microsoft.com/office/powerpoint/2010/main" val="9138915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5413544C-8D68-4C68-B64F-1DBFF0378B48}" type="slidenum">
              <a:rPr lang="es-ES" smtClean="0"/>
              <a:t>2</a:t>
            </a:fld>
            <a:endParaRPr lang="es-ES"/>
          </a:p>
        </p:txBody>
      </p:sp>
    </p:spTree>
    <p:extLst>
      <p:ext uri="{BB962C8B-B14F-4D97-AF65-F5344CB8AC3E}">
        <p14:creationId xmlns:p14="http://schemas.microsoft.com/office/powerpoint/2010/main" val="37704725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pic>
        <p:nvPicPr>
          <p:cNvPr id="7" name="Imagen 6" descr="Brickwork-HD-R1a.jp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useBgFill="1">
        <p:nvSpPr>
          <p:cNvPr id="12" name="Forma libre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orma libre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75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orma libre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75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orma libre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ítulo 1"/>
          <p:cNvSpPr>
            <a:spLocks noGrp="1"/>
          </p:cNvSpPr>
          <p:nvPr>
            <p:ph type="ctrTitle"/>
          </p:nvPr>
        </p:nvSpPr>
        <p:spPr>
          <a:xfrm rot="21420000">
            <a:off x="891201" y="662656"/>
            <a:ext cx="9755187" cy="2766528"/>
          </a:xfrm>
        </p:spPr>
        <p:txBody>
          <a:bodyPr rtlCol="0" anchor="b">
            <a:normAutofit/>
          </a:bodyPr>
          <a:lstStyle>
            <a:lvl1pPr algn="r">
              <a:defRPr sz="8000"/>
            </a:lvl1pPr>
          </a:lstStyle>
          <a:p>
            <a:pPr rtl="0"/>
            <a:r>
              <a:rPr lang="es-ES" noProof="0"/>
              <a:t>Haga clic para modificar el estilo de título del patrón</a:t>
            </a:r>
          </a:p>
        </p:txBody>
      </p:sp>
      <p:sp>
        <p:nvSpPr>
          <p:cNvPr id="3" name="Subtítulo 2"/>
          <p:cNvSpPr>
            <a:spLocks noGrp="1"/>
          </p:cNvSpPr>
          <p:nvPr>
            <p:ph type="subTitle" idx="1" hasCustomPrompt="1"/>
          </p:nvPr>
        </p:nvSpPr>
        <p:spPr>
          <a:xfrm rot="21420000">
            <a:off x="983062" y="3505209"/>
            <a:ext cx="9755187" cy="550333"/>
          </a:xfrm>
        </p:spPr>
        <p:txBody>
          <a:bodyPr rtlCol="0"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4" name="Marcador de posición de fecha 3"/>
          <p:cNvSpPr>
            <a:spLocks noGrp="1"/>
          </p:cNvSpPr>
          <p:nvPr>
            <p:ph type="dt" sz="half" idx="10"/>
          </p:nvPr>
        </p:nvSpPr>
        <p:spPr>
          <a:xfrm rot="21420000">
            <a:off x="4948541" y="4578463"/>
            <a:ext cx="6143653" cy="1163112"/>
          </a:xfrm>
        </p:spPr>
        <p:txBody>
          <a:bodyPr rtlCol="0"/>
          <a:lstStyle>
            <a:lvl1pPr algn="ctr">
              <a:defRPr sz="5400">
                <a:solidFill>
                  <a:schemeClr val="accent1">
                    <a:lumMod val="40000"/>
                    <a:lumOff val="60000"/>
                  </a:schemeClr>
                </a:solidFill>
              </a:defRPr>
            </a:lvl1pPr>
          </a:lstStyle>
          <a:p>
            <a:pPr rtl="0"/>
            <a:fld id="{88B171DF-03A8-49E5-A6E2-421D7DCA89D1}" type="datetime1">
              <a:rPr lang="es-ES" noProof="0" smtClean="0"/>
              <a:t>01/08/2024</a:t>
            </a:fld>
            <a:endParaRPr lang="es-ES" noProof="0"/>
          </a:p>
        </p:txBody>
      </p:sp>
      <p:sp>
        <p:nvSpPr>
          <p:cNvPr id="5" name="Marcador de posición de pie de página 4"/>
          <p:cNvSpPr>
            <a:spLocks noGrp="1"/>
          </p:cNvSpPr>
          <p:nvPr>
            <p:ph type="ftr" sz="quarter" idx="11"/>
          </p:nvPr>
        </p:nvSpPr>
        <p:spPr>
          <a:xfrm rot="21420000">
            <a:off x="-9144" y="4882896"/>
            <a:ext cx="4050792" cy="1197864"/>
          </a:xfrm>
        </p:spPr>
        <p:txBody>
          <a:bodyPr vert="horz" lIns="91440" tIns="45720" rIns="91440" bIns="45720" rtlCol="0" anchor="ctr"/>
          <a:lstStyle>
            <a:lvl1pPr algn="r">
              <a:defRPr lang="en-US" sz="5400" dirty="0"/>
            </a:lvl1pPr>
          </a:lstStyle>
          <a:p>
            <a:pPr rtl="0"/>
            <a:endParaRPr lang="es-ES" noProof="0"/>
          </a:p>
        </p:txBody>
      </p:sp>
      <p:sp>
        <p:nvSpPr>
          <p:cNvPr id="6" name="Marcador de posición de número de diapositiva 5"/>
          <p:cNvSpPr>
            <a:spLocks noGrp="1"/>
          </p:cNvSpPr>
          <p:nvPr>
            <p:ph type="sldNum" sz="quarter" idx="12"/>
          </p:nvPr>
        </p:nvSpPr>
        <p:spPr>
          <a:xfrm rot="21420000">
            <a:off x="9851758" y="3832648"/>
            <a:ext cx="907186" cy="498470"/>
          </a:xfrm>
        </p:spPr>
        <p:txBody>
          <a:bodyPr rtlCol="0"/>
          <a:lstStyle>
            <a:lvl1pPr>
              <a:defRPr sz="2400">
                <a:solidFill>
                  <a:schemeClr val="tx1">
                    <a:lumMod val="75000"/>
                    <a:lumOff val="25000"/>
                  </a:schemeClr>
                </a:solidFill>
              </a:defRPr>
            </a:lvl1pPr>
          </a:lstStyle>
          <a:p>
            <a:pPr rtl="0"/>
            <a:fld id="{6D22F896-40B5-4ADD-8801-0D06FADFA095}" type="slidenum">
              <a:rPr lang="es-ES" noProof="0" smtClean="0"/>
              <a:pPr rtl="0"/>
              <a:t>‹Nº›</a:t>
            </a:fld>
            <a:endParaRPr lang="es-ES" noProof="0"/>
          </a:p>
        </p:txBody>
      </p:sp>
      <p:sp>
        <p:nvSpPr>
          <p:cNvPr id="25" name="Estrella de 5 puntas 24"/>
          <p:cNvSpPr/>
          <p:nvPr/>
        </p:nvSpPr>
        <p:spPr>
          <a:xfrm rot="21420000">
            <a:off x="4221385" y="5111356"/>
            <a:ext cx="515386" cy="515386"/>
          </a:xfrm>
          <a:prstGeom prst="star5">
            <a:avLst>
              <a:gd name="adj" fmla="val 26693"/>
              <a:gd name="hf" fmla="val 105146"/>
              <a:gd name="vf" fmla="val 110557"/>
            </a:avLst>
          </a:prstGeom>
          <a:solidFill>
            <a:schemeClr val="accent1">
              <a:lumMod val="40000"/>
              <a:lumOff val="60000"/>
              <a:alpha val="6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leyenda">
    <p:spTree>
      <p:nvGrpSpPr>
        <p:cNvPr id="1" name=""/>
        <p:cNvGrpSpPr/>
        <p:nvPr/>
      </p:nvGrpSpPr>
      <p:grpSpPr>
        <a:xfrm>
          <a:off x="0" y="0"/>
          <a:ext cx="0" cy="0"/>
          <a:chOff x="0" y="0"/>
          <a:chExt cx="0" cy="0"/>
        </a:xfrm>
      </p:grpSpPr>
      <p:sp>
        <p:nvSpPr>
          <p:cNvPr id="2" name="Título 1"/>
          <p:cNvSpPr>
            <a:spLocks noGrp="1"/>
          </p:cNvSpPr>
          <p:nvPr>
            <p:ph type="title"/>
          </p:nvPr>
        </p:nvSpPr>
        <p:spPr>
          <a:xfrm>
            <a:off x="685800" y="4106333"/>
            <a:ext cx="10394708" cy="588846"/>
          </a:xfrm>
        </p:spPr>
        <p:txBody>
          <a:bodyPr rtlCol="0" anchor="b"/>
          <a:lstStyle>
            <a:lvl1pPr>
              <a:defRPr sz="3200"/>
            </a:lvl1pPr>
          </a:lstStyle>
          <a:p>
            <a:pPr rtl="0"/>
            <a:r>
              <a:rPr lang="es-ES" noProof="0"/>
              <a:t>Haga clic para modificar el estilo de título del patrón</a:t>
            </a:r>
          </a:p>
        </p:txBody>
      </p:sp>
      <p:sp>
        <p:nvSpPr>
          <p:cNvPr id="3" name="Marcador de posición de imagen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rtlCol="0"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p>
        </p:txBody>
      </p:sp>
      <p:sp>
        <p:nvSpPr>
          <p:cNvPr id="4" name="Marcador de posición de texto 3"/>
          <p:cNvSpPr>
            <a:spLocks noGrp="1"/>
          </p:cNvSpPr>
          <p:nvPr>
            <p:ph type="body" sz="half" idx="2" hasCustomPrompt="1"/>
          </p:nvPr>
        </p:nvSpPr>
        <p:spPr>
          <a:xfrm>
            <a:off x="685780" y="4702923"/>
            <a:ext cx="10394728" cy="682472"/>
          </a:xfrm>
        </p:spPr>
        <p:txBody>
          <a:bodyPr rtlCol="0"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5" name="Marcador de posición de fecha 4"/>
          <p:cNvSpPr>
            <a:spLocks noGrp="1"/>
          </p:cNvSpPr>
          <p:nvPr>
            <p:ph type="dt" sz="half" idx="10"/>
          </p:nvPr>
        </p:nvSpPr>
        <p:spPr/>
        <p:txBody>
          <a:bodyPr rtlCol="0"/>
          <a:lstStyle/>
          <a:p>
            <a:pPr rtl="0"/>
            <a:fld id="{CE1F240D-C822-4AC4-8882-0DED204E3F28}" type="datetime1">
              <a:rPr lang="es-ES" noProof="0" smtClean="0"/>
              <a:t>01/08/2024</a:t>
            </a:fld>
            <a:endParaRPr lang="es-ES" noProof="0"/>
          </a:p>
        </p:txBody>
      </p:sp>
      <p:sp>
        <p:nvSpPr>
          <p:cNvPr id="6" name="Marcador de posición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leyenda">
    <p:spTree>
      <p:nvGrpSpPr>
        <p:cNvPr id="1" name=""/>
        <p:cNvGrpSpPr/>
        <p:nvPr/>
      </p:nvGrpSpPr>
      <p:grpSpPr>
        <a:xfrm>
          <a:off x="0" y="0"/>
          <a:ext cx="0" cy="0"/>
          <a:chOff x="0" y="0"/>
          <a:chExt cx="0" cy="0"/>
        </a:xfrm>
      </p:grpSpPr>
      <p:sp>
        <p:nvSpPr>
          <p:cNvPr id="2" name="Título 1"/>
          <p:cNvSpPr>
            <a:spLocks noGrp="1"/>
          </p:cNvSpPr>
          <p:nvPr>
            <p:ph type="title"/>
          </p:nvPr>
        </p:nvSpPr>
        <p:spPr>
          <a:xfrm>
            <a:off x="685801" y="685800"/>
            <a:ext cx="10396902" cy="3194903"/>
          </a:xfrm>
        </p:spPr>
        <p:txBody>
          <a:bodyPr rtlCol="0" anchor="ctr">
            <a:normAutofit/>
          </a:bodyPr>
          <a:lstStyle>
            <a:lvl1pPr algn="ctr">
              <a:defRPr sz="4800"/>
            </a:lvl1pPr>
          </a:lstStyle>
          <a:p>
            <a:pPr rtl="0"/>
            <a:r>
              <a:rPr lang="es-ES" noProof="0"/>
              <a:t>Haga clic para modificar el estilo de título del patrón</a:t>
            </a:r>
          </a:p>
        </p:txBody>
      </p:sp>
      <p:sp>
        <p:nvSpPr>
          <p:cNvPr id="4" name="Marcador de posición de texto 3"/>
          <p:cNvSpPr>
            <a:spLocks noGrp="1"/>
          </p:cNvSpPr>
          <p:nvPr>
            <p:ph type="body" sz="half" idx="2" hasCustomPrompt="1"/>
          </p:nvPr>
        </p:nvSpPr>
        <p:spPr>
          <a:xfrm>
            <a:off x="685779" y="4106333"/>
            <a:ext cx="10394729" cy="1273606"/>
          </a:xfrm>
        </p:spPr>
        <p:txBody>
          <a:bodyPr rtlCol="0"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5" name="Marcador de posición de fecha 4"/>
          <p:cNvSpPr>
            <a:spLocks noGrp="1"/>
          </p:cNvSpPr>
          <p:nvPr>
            <p:ph type="dt" sz="half" idx="10"/>
          </p:nvPr>
        </p:nvSpPr>
        <p:spPr/>
        <p:txBody>
          <a:bodyPr rtlCol="0"/>
          <a:lstStyle/>
          <a:p>
            <a:pPr rtl="0"/>
            <a:fld id="{E7743066-C9D2-402F-A993-218C175C0C07}" type="datetime1">
              <a:rPr lang="es-ES" noProof="0" smtClean="0"/>
              <a:t>01/08/2024</a:t>
            </a:fld>
            <a:endParaRPr lang="es-ES" noProof="0"/>
          </a:p>
        </p:txBody>
      </p:sp>
      <p:sp>
        <p:nvSpPr>
          <p:cNvPr id="6" name="Marcador de posición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21732" y="685800"/>
            <a:ext cx="9525020" cy="2916704"/>
          </a:xfrm>
        </p:spPr>
        <p:txBody>
          <a:bodyPr rtlCol="0" anchor="ctr">
            <a:normAutofit/>
          </a:bodyPr>
          <a:lstStyle>
            <a:lvl1pPr algn="ctr">
              <a:defRPr sz="4800"/>
            </a:lvl1pPr>
          </a:lstStyle>
          <a:p>
            <a:pPr rtl="0"/>
            <a:r>
              <a:rPr lang="es-ES" noProof="0"/>
              <a:t>Haga clic para modificar el estilo del título del patrón</a:t>
            </a:r>
          </a:p>
        </p:txBody>
      </p:sp>
      <p:sp>
        <p:nvSpPr>
          <p:cNvPr id="12" name="Marcador de posición de texto 3"/>
          <p:cNvSpPr>
            <a:spLocks noGrp="1"/>
          </p:cNvSpPr>
          <p:nvPr>
            <p:ph type="body" sz="half" idx="13" hasCustomPrompt="1"/>
          </p:nvPr>
        </p:nvSpPr>
        <p:spPr>
          <a:xfrm>
            <a:off x="1550264" y="3610032"/>
            <a:ext cx="8667956" cy="377768"/>
          </a:xfrm>
        </p:spPr>
        <p:txBody>
          <a:bodyPr rtlCol="0"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4" name="Marcador de posición de texto 3"/>
          <p:cNvSpPr>
            <a:spLocks noGrp="1"/>
          </p:cNvSpPr>
          <p:nvPr>
            <p:ph type="body" sz="half" idx="2" hasCustomPrompt="1"/>
          </p:nvPr>
        </p:nvSpPr>
        <p:spPr>
          <a:xfrm>
            <a:off x="685801" y="4106334"/>
            <a:ext cx="10396882" cy="1268252"/>
          </a:xfrm>
        </p:spPr>
        <p:txBody>
          <a:bodyPr rtlCol="0"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5" name="Marcador de posición de fecha 4"/>
          <p:cNvSpPr>
            <a:spLocks noGrp="1"/>
          </p:cNvSpPr>
          <p:nvPr>
            <p:ph type="dt" sz="half" idx="10"/>
          </p:nvPr>
        </p:nvSpPr>
        <p:spPr/>
        <p:txBody>
          <a:bodyPr rtlCol="0"/>
          <a:lstStyle/>
          <a:p>
            <a:pPr rtl="0"/>
            <a:fld id="{D6105972-5906-48B6-AFC3-84A14E544A9E}" type="datetime1">
              <a:rPr lang="es-ES" noProof="0" smtClean="0"/>
              <a:t>01/08/2024</a:t>
            </a:fld>
            <a:endParaRPr lang="es-ES" noProof="0"/>
          </a:p>
        </p:txBody>
      </p:sp>
      <p:sp>
        <p:nvSpPr>
          <p:cNvPr id="6" name="Marcador de posición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
        <p:nvSpPr>
          <p:cNvPr id="13" name="Cuadro de texto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es-ES" sz="8000" noProof="0">
                <a:solidFill>
                  <a:schemeClr val="tx1"/>
                </a:solidFill>
                <a:effectLst/>
              </a:rPr>
              <a:t>“</a:t>
            </a:r>
          </a:p>
        </p:txBody>
      </p:sp>
      <p:sp>
        <p:nvSpPr>
          <p:cNvPr id="14" name="Cuadro de texto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es-ES" sz="8000" noProof="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ítulo 1"/>
          <p:cNvSpPr>
            <a:spLocks noGrp="1"/>
          </p:cNvSpPr>
          <p:nvPr>
            <p:ph type="title"/>
          </p:nvPr>
        </p:nvSpPr>
        <p:spPr>
          <a:xfrm>
            <a:off x="685800" y="1723854"/>
            <a:ext cx="10394707" cy="2511835"/>
          </a:xfrm>
        </p:spPr>
        <p:txBody>
          <a:bodyPr rtlCol="0" anchor="b">
            <a:normAutofit/>
          </a:bodyPr>
          <a:lstStyle>
            <a:lvl1pPr algn="l">
              <a:defRPr sz="4800"/>
            </a:lvl1pPr>
          </a:lstStyle>
          <a:p>
            <a:pPr rtl="0"/>
            <a:r>
              <a:rPr lang="es-ES" noProof="0"/>
              <a:t>Haga clic para modificar el estilo de título del patrón</a:t>
            </a:r>
          </a:p>
        </p:txBody>
      </p:sp>
      <p:sp>
        <p:nvSpPr>
          <p:cNvPr id="4" name="Marcador de posición de texto 3"/>
          <p:cNvSpPr>
            <a:spLocks noGrp="1"/>
          </p:cNvSpPr>
          <p:nvPr>
            <p:ph type="body" sz="half" idx="2" hasCustomPrompt="1"/>
          </p:nvPr>
        </p:nvSpPr>
        <p:spPr>
          <a:xfrm>
            <a:off x="685800" y="4247468"/>
            <a:ext cx="10394707" cy="1140644"/>
          </a:xfrm>
        </p:spPr>
        <p:txBody>
          <a:bodyPr rtlCol="0"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5" name="Marcador de posición de fecha 4"/>
          <p:cNvSpPr>
            <a:spLocks noGrp="1"/>
          </p:cNvSpPr>
          <p:nvPr>
            <p:ph type="dt" sz="half" idx="10"/>
          </p:nvPr>
        </p:nvSpPr>
        <p:spPr/>
        <p:txBody>
          <a:bodyPr rtlCol="0"/>
          <a:lstStyle/>
          <a:p>
            <a:pPr rtl="0"/>
            <a:fld id="{40F5DED4-9494-447F-999E-162B2FFE190E}" type="datetime1">
              <a:rPr lang="es-ES" noProof="0" smtClean="0"/>
              <a:t>01/08/2024</a:t>
            </a:fld>
            <a:endParaRPr lang="es-ES" noProof="0"/>
          </a:p>
        </p:txBody>
      </p:sp>
      <p:sp>
        <p:nvSpPr>
          <p:cNvPr id="6" name="Marcador de posición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ítulo 1"/>
          <p:cNvSpPr>
            <a:spLocks noGrp="1"/>
          </p:cNvSpPr>
          <p:nvPr>
            <p:ph type="title"/>
          </p:nvPr>
        </p:nvSpPr>
        <p:spPr>
          <a:xfrm>
            <a:off x="685802" y="685800"/>
            <a:ext cx="10394706" cy="1151965"/>
          </a:xfrm>
        </p:spPr>
        <p:txBody>
          <a:bodyPr rtlCol="0"/>
          <a:lstStyle>
            <a:lvl1pPr algn="ctr">
              <a:defRPr/>
            </a:lvl1pPr>
          </a:lstStyle>
          <a:p>
            <a:pPr rtl="0"/>
            <a:r>
              <a:rPr lang="es-ES" noProof="0"/>
              <a:t>Haga clic para modificar el estilo de título del patrón</a:t>
            </a:r>
          </a:p>
        </p:txBody>
      </p:sp>
      <p:sp>
        <p:nvSpPr>
          <p:cNvPr id="7" name="Marcador de posición de texto 2"/>
          <p:cNvSpPr>
            <a:spLocks noGrp="1"/>
          </p:cNvSpPr>
          <p:nvPr>
            <p:ph type="body" idx="1" hasCustomPrompt="1"/>
          </p:nvPr>
        </p:nvSpPr>
        <p:spPr>
          <a:xfrm>
            <a:off x="685802" y="2063395"/>
            <a:ext cx="3310128" cy="576262"/>
          </a:xfrm>
        </p:spPr>
        <p:txBody>
          <a:bodyPr rtlCol="0"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8" name="Marcador de posición de texto 3"/>
          <p:cNvSpPr>
            <a:spLocks noGrp="1"/>
          </p:cNvSpPr>
          <p:nvPr>
            <p:ph type="body" sz="half" idx="15" hasCustomPrompt="1"/>
          </p:nvPr>
        </p:nvSpPr>
        <p:spPr>
          <a:xfrm>
            <a:off x="685802" y="2639658"/>
            <a:ext cx="3310128" cy="2734928"/>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estilos de texto del patrón</a:t>
            </a:r>
          </a:p>
        </p:txBody>
      </p:sp>
      <p:sp>
        <p:nvSpPr>
          <p:cNvPr id="9" name="Marcador de posición de texto 4"/>
          <p:cNvSpPr>
            <a:spLocks noGrp="1"/>
          </p:cNvSpPr>
          <p:nvPr>
            <p:ph type="body" sz="quarter" idx="3" hasCustomPrompt="1"/>
          </p:nvPr>
        </p:nvSpPr>
        <p:spPr>
          <a:xfrm>
            <a:off x="4234622" y="2063395"/>
            <a:ext cx="3310128" cy="576262"/>
          </a:xfrm>
        </p:spPr>
        <p:txBody>
          <a:bodyPr rtlCol="0"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10" name="Marcador de posición de texto 3"/>
          <p:cNvSpPr>
            <a:spLocks noGrp="1"/>
          </p:cNvSpPr>
          <p:nvPr>
            <p:ph type="body" sz="half" idx="16" hasCustomPrompt="1"/>
          </p:nvPr>
        </p:nvSpPr>
        <p:spPr>
          <a:xfrm>
            <a:off x="4234621" y="2639658"/>
            <a:ext cx="3310128" cy="2734928"/>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estilos de texto del patrón</a:t>
            </a:r>
          </a:p>
        </p:txBody>
      </p:sp>
      <p:sp>
        <p:nvSpPr>
          <p:cNvPr id="11" name="Marcador de posición de texto 4"/>
          <p:cNvSpPr>
            <a:spLocks noGrp="1"/>
          </p:cNvSpPr>
          <p:nvPr>
            <p:ph type="body" sz="quarter" idx="13" hasCustomPrompt="1"/>
          </p:nvPr>
        </p:nvSpPr>
        <p:spPr>
          <a:xfrm>
            <a:off x="7770380" y="2063395"/>
            <a:ext cx="3310128" cy="576262"/>
          </a:xfrm>
        </p:spPr>
        <p:txBody>
          <a:bodyPr rtlCol="0"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12" name="Marcador de posición de texto 3"/>
          <p:cNvSpPr>
            <a:spLocks noGrp="1"/>
          </p:cNvSpPr>
          <p:nvPr>
            <p:ph type="body" sz="half" idx="17" hasCustomPrompt="1"/>
          </p:nvPr>
        </p:nvSpPr>
        <p:spPr>
          <a:xfrm>
            <a:off x="7770380" y="2639658"/>
            <a:ext cx="3310128" cy="2734928"/>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estilos de texto del patrón</a:t>
            </a:r>
          </a:p>
        </p:txBody>
      </p:sp>
      <p:sp>
        <p:nvSpPr>
          <p:cNvPr id="3" name="Marcador de posición de fecha 2"/>
          <p:cNvSpPr>
            <a:spLocks noGrp="1"/>
          </p:cNvSpPr>
          <p:nvPr>
            <p:ph type="dt" sz="half" idx="10"/>
          </p:nvPr>
        </p:nvSpPr>
        <p:spPr/>
        <p:txBody>
          <a:bodyPr rtlCol="0"/>
          <a:lstStyle/>
          <a:p>
            <a:pPr rtl="0"/>
            <a:fld id="{1DEFAEC7-F405-4619-8F92-951C0DB31990}" type="datetime1">
              <a:rPr lang="es-ES" noProof="0" smtClean="0"/>
              <a:t>01/08/2024</a:t>
            </a:fld>
            <a:endParaRPr lang="es-ES" noProof="0"/>
          </a:p>
        </p:txBody>
      </p:sp>
      <p:sp>
        <p:nvSpPr>
          <p:cNvPr id="4" name="Marcador de posición de pie de página 3"/>
          <p:cNvSpPr>
            <a:spLocks noGrp="1"/>
          </p:cNvSpPr>
          <p:nvPr>
            <p:ph type="ftr" sz="quarter" idx="11"/>
          </p:nvPr>
        </p:nvSpPr>
        <p:spPr/>
        <p:txBody>
          <a:bodyPr rtlCol="0"/>
          <a:lstStyle/>
          <a:p>
            <a:pPr rtl="0"/>
            <a:endParaRPr lang="es-ES" noProof="0"/>
          </a:p>
        </p:txBody>
      </p:sp>
      <p:sp>
        <p:nvSpPr>
          <p:cNvPr id="5" name="Marcador de posición de número de diapositiva 4"/>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ítulo 1"/>
          <p:cNvSpPr>
            <a:spLocks noGrp="1"/>
          </p:cNvSpPr>
          <p:nvPr>
            <p:ph type="title"/>
          </p:nvPr>
        </p:nvSpPr>
        <p:spPr>
          <a:xfrm>
            <a:off x="685801" y="685800"/>
            <a:ext cx="10396882" cy="1151965"/>
          </a:xfrm>
        </p:spPr>
        <p:txBody>
          <a:bodyPr rtlCol="0"/>
          <a:lstStyle>
            <a:lvl1pPr algn="ctr">
              <a:defRPr/>
            </a:lvl1pPr>
          </a:lstStyle>
          <a:p>
            <a:pPr rtl="0"/>
            <a:r>
              <a:rPr lang="es-ES" noProof="0"/>
              <a:t>Haga clic para modificar el estilo de título del patrón</a:t>
            </a:r>
          </a:p>
        </p:txBody>
      </p:sp>
      <p:sp>
        <p:nvSpPr>
          <p:cNvPr id="19" name="Marcador de posición de texto 2"/>
          <p:cNvSpPr>
            <a:spLocks noGrp="1"/>
          </p:cNvSpPr>
          <p:nvPr>
            <p:ph type="body" idx="1" hasCustomPrompt="1"/>
          </p:nvPr>
        </p:nvSpPr>
        <p:spPr>
          <a:xfrm>
            <a:off x="691840" y="3813025"/>
            <a:ext cx="3310128" cy="576262"/>
          </a:xfrm>
        </p:spPr>
        <p:txBody>
          <a:bodyPr rtlCol="0"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20" name="Marcador de posición de imagen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s-ES" noProof="0"/>
              <a:t>Haga clic en el icono para agregar una imagen</a:t>
            </a:r>
          </a:p>
        </p:txBody>
      </p:sp>
      <p:sp>
        <p:nvSpPr>
          <p:cNvPr id="21" name="Marcador de posición de texto 3"/>
          <p:cNvSpPr>
            <a:spLocks noGrp="1"/>
          </p:cNvSpPr>
          <p:nvPr>
            <p:ph type="body" sz="half" idx="18" hasCustomPrompt="1"/>
          </p:nvPr>
        </p:nvSpPr>
        <p:spPr>
          <a:xfrm>
            <a:off x="691840" y="4389287"/>
            <a:ext cx="3310128" cy="985299"/>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estilos de texto del patrón</a:t>
            </a:r>
          </a:p>
        </p:txBody>
      </p:sp>
      <p:sp>
        <p:nvSpPr>
          <p:cNvPr id="22" name="Marcador de posición de texto 4"/>
          <p:cNvSpPr>
            <a:spLocks noGrp="1"/>
          </p:cNvSpPr>
          <p:nvPr>
            <p:ph type="body" sz="quarter" idx="3" hasCustomPrompt="1"/>
          </p:nvPr>
        </p:nvSpPr>
        <p:spPr>
          <a:xfrm>
            <a:off x="4237410" y="3813025"/>
            <a:ext cx="3310128" cy="576262"/>
          </a:xfrm>
        </p:spPr>
        <p:txBody>
          <a:bodyPr rtlCol="0"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23" name="Marcador de posición de imagen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s-ES" noProof="0"/>
              <a:t>Haga clic en el icono para agregar una imagen</a:t>
            </a:r>
          </a:p>
        </p:txBody>
      </p:sp>
      <p:sp>
        <p:nvSpPr>
          <p:cNvPr id="24" name="Marcador de posición de texto 3"/>
          <p:cNvSpPr>
            <a:spLocks noGrp="1"/>
          </p:cNvSpPr>
          <p:nvPr>
            <p:ph type="body" sz="half" idx="19" hasCustomPrompt="1"/>
          </p:nvPr>
        </p:nvSpPr>
        <p:spPr>
          <a:xfrm>
            <a:off x="4235999" y="4389286"/>
            <a:ext cx="3310128" cy="985300"/>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estilos de texto del patrón</a:t>
            </a:r>
          </a:p>
        </p:txBody>
      </p:sp>
      <p:sp>
        <p:nvSpPr>
          <p:cNvPr id="25" name="Marcador de posición de texto 4"/>
          <p:cNvSpPr>
            <a:spLocks noGrp="1"/>
          </p:cNvSpPr>
          <p:nvPr>
            <p:ph type="body" sz="quarter" idx="13" hasCustomPrompt="1"/>
          </p:nvPr>
        </p:nvSpPr>
        <p:spPr>
          <a:xfrm>
            <a:off x="7768944" y="3813025"/>
            <a:ext cx="3310128" cy="576262"/>
          </a:xfrm>
        </p:spPr>
        <p:txBody>
          <a:bodyPr rtlCol="0"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26" name="Marcador de posición de imagen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s-ES" noProof="0"/>
              <a:t>Haga clic en el icono para agregar una imagen</a:t>
            </a:r>
          </a:p>
        </p:txBody>
      </p:sp>
      <p:sp>
        <p:nvSpPr>
          <p:cNvPr id="27" name="Marcador de posición de texto 3"/>
          <p:cNvSpPr>
            <a:spLocks noGrp="1"/>
          </p:cNvSpPr>
          <p:nvPr>
            <p:ph type="body" sz="half" idx="20" hasCustomPrompt="1"/>
          </p:nvPr>
        </p:nvSpPr>
        <p:spPr>
          <a:xfrm>
            <a:off x="7768819" y="4389284"/>
            <a:ext cx="3310128" cy="985302"/>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estilos de texto del patrón</a:t>
            </a:r>
          </a:p>
        </p:txBody>
      </p:sp>
      <p:sp>
        <p:nvSpPr>
          <p:cNvPr id="3" name="Marcador de posición de fecha 2"/>
          <p:cNvSpPr>
            <a:spLocks noGrp="1"/>
          </p:cNvSpPr>
          <p:nvPr>
            <p:ph type="dt" sz="half" idx="10"/>
          </p:nvPr>
        </p:nvSpPr>
        <p:spPr/>
        <p:txBody>
          <a:bodyPr rtlCol="0"/>
          <a:lstStyle/>
          <a:p>
            <a:pPr rtl="0"/>
            <a:fld id="{98BBA599-1A37-48DB-89C0-CF774BB2F5CF}" type="datetime1">
              <a:rPr lang="es-ES" noProof="0" smtClean="0"/>
              <a:t>01/08/2024</a:t>
            </a:fld>
            <a:endParaRPr lang="es-ES" noProof="0"/>
          </a:p>
        </p:txBody>
      </p:sp>
      <p:sp>
        <p:nvSpPr>
          <p:cNvPr id="4" name="Marcador de posición de pie de página 3"/>
          <p:cNvSpPr>
            <a:spLocks noGrp="1"/>
          </p:cNvSpPr>
          <p:nvPr>
            <p:ph type="ftr" sz="quarter" idx="11"/>
          </p:nvPr>
        </p:nvSpPr>
        <p:spPr/>
        <p:txBody>
          <a:bodyPr rtlCol="0"/>
          <a:lstStyle/>
          <a:p>
            <a:pPr rtl="0"/>
            <a:endParaRPr lang="es-ES" noProof="0"/>
          </a:p>
        </p:txBody>
      </p:sp>
      <p:sp>
        <p:nvSpPr>
          <p:cNvPr id="5" name="Marcador de posición de número de diapositiva 4"/>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algn="r">
              <a:defRPr/>
            </a:lvl1pPr>
          </a:lstStyle>
          <a:p>
            <a:pPr rtl="0"/>
            <a:r>
              <a:rPr lang="es-ES" noProof="0"/>
              <a:t>Haga clic para modificar el estilo de título del patrón</a:t>
            </a:r>
          </a:p>
        </p:txBody>
      </p:sp>
      <p:sp>
        <p:nvSpPr>
          <p:cNvPr id="11" name="Marcador de posición de texto vertical 2"/>
          <p:cNvSpPr>
            <a:spLocks noGrp="1"/>
          </p:cNvSpPr>
          <p:nvPr>
            <p:ph type="body" orient="vert" sz="quarter" idx="13" hasCustomPrompt="1"/>
          </p:nvPr>
        </p:nvSpPr>
        <p:spPr>
          <a:xfrm>
            <a:off x="685800" y="2063396"/>
            <a:ext cx="10394707" cy="3311190"/>
          </a:xfrm>
        </p:spPr>
        <p:txBody>
          <a:bodyPr vert="eaVert" rtlCol="0" anchor="t"/>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fecha 3"/>
          <p:cNvSpPr>
            <a:spLocks noGrp="1"/>
          </p:cNvSpPr>
          <p:nvPr>
            <p:ph type="dt" sz="half" idx="10"/>
          </p:nvPr>
        </p:nvSpPr>
        <p:spPr/>
        <p:txBody>
          <a:bodyPr rtlCol="0"/>
          <a:lstStyle/>
          <a:p>
            <a:pPr rtl="0"/>
            <a:fld id="{EBE140CD-181A-4BA9-A9FA-DFD2A59C8B83}" type="datetime1">
              <a:rPr lang="es-ES" noProof="0" smtClean="0"/>
              <a:t>01/08/2024</a:t>
            </a:fld>
            <a:endParaRPr lang="es-ES" noProof="0"/>
          </a:p>
        </p:txBody>
      </p:sp>
      <p:sp>
        <p:nvSpPr>
          <p:cNvPr id="5" name="Marcador de posición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815862" y="685800"/>
            <a:ext cx="2264646" cy="4688785"/>
          </a:xfrm>
        </p:spPr>
        <p:txBody>
          <a:bodyPr vert="eaVert" rtlCol="0"/>
          <a:lstStyle>
            <a:lvl1pPr algn="l">
              <a:defRPr/>
            </a:lvl1pPr>
          </a:lstStyle>
          <a:p>
            <a:pPr rtl="0"/>
            <a:r>
              <a:rPr lang="es-ES" noProof="0"/>
              <a:t>Haga clic para modificar el estilo de título del patrón</a:t>
            </a:r>
          </a:p>
        </p:txBody>
      </p:sp>
      <p:sp>
        <p:nvSpPr>
          <p:cNvPr id="8" name="Marcador de posición de texto vertical 2"/>
          <p:cNvSpPr>
            <a:spLocks noGrp="1"/>
          </p:cNvSpPr>
          <p:nvPr>
            <p:ph type="body" orient="vert" sz="quarter" idx="13" hasCustomPrompt="1"/>
          </p:nvPr>
        </p:nvSpPr>
        <p:spPr>
          <a:xfrm>
            <a:off x="685800" y="685800"/>
            <a:ext cx="7904431" cy="4688785"/>
          </a:xfrm>
        </p:spPr>
        <p:txBody>
          <a:bodyPr vert="eaVert" rtlCol="0" anchor="t"/>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fecha 3"/>
          <p:cNvSpPr>
            <a:spLocks noGrp="1"/>
          </p:cNvSpPr>
          <p:nvPr>
            <p:ph type="dt" sz="half" idx="10"/>
          </p:nvPr>
        </p:nvSpPr>
        <p:spPr/>
        <p:txBody>
          <a:bodyPr rtlCol="0"/>
          <a:lstStyle/>
          <a:p>
            <a:pPr rtl="0"/>
            <a:fld id="{74E9AE42-34B9-46E8-AA5B-BC0542E469EF}" type="datetime1">
              <a:rPr lang="es-ES" noProof="0" smtClean="0"/>
              <a:t>01/08/2024</a:t>
            </a:fld>
            <a:endParaRPr lang="es-ES" noProof="0"/>
          </a:p>
        </p:txBody>
      </p:sp>
      <p:sp>
        <p:nvSpPr>
          <p:cNvPr id="5" name="Marcador de posición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12" name="Marcador de posición de contenido 2"/>
          <p:cNvSpPr>
            <a:spLocks noGrp="1"/>
          </p:cNvSpPr>
          <p:nvPr>
            <p:ph sz="quarter" idx="13" hasCustomPrompt="1"/>
          </p:nvPr>
        </p:nvSpPr>
        <p:spPr>
          <a:xfrm>
            <a:off x="685800" y="2063396"/>
            <a:ext cx="10394707" cy="3311189"/>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fecha 3"/>
          <p:cNvSpPr>
            <a:spLocks noGrp="1"/>
          </p:cNvSpPr>
          <p:nvPr>
            <p:ph type="dt" sz="half" idx="10"/>
          </p:nvPr>
        </p:nvSpPr>
        <p:spPr/>
        <p:txBody>
          <a:bodyPr rtlCol="0"/>
          <a:lstStyle/>
          <a:p>
            <a:pPr rtl="0"/>
            <a:fld id="{69E43BB7-47A5-42F9-AC37-691CE313AF34}" type="datetime1">
              <a:rPr lang="es-ES" noProof="0" smtClean="0"/>
              <a:t>01/08/2024</a:t>
            </a:fld>
            <a:endParaRPr lang="es-ES" noProof="0"/>
          </a:p>
        </p:txBody>
      </p:sp>
      <p:sp>
        <p:nvSpPr>
          <p:cNvPr id="5" name="Marcador de posición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685801" y="685800"/>
            <a:ext cx="10394707" cy="3193487"/>
          </a:xfrm>
        </p:spPr>
        <p:txBody>
          <a:bodyPr rtlCol="0" anchor="b">
            <a:normAutofit/>
          </a:bodyPr>
          <a:lstStyle>
            <a:lvl1pPr algn="l">
              <a:defRPr sz="5400"/>
            </a:lvl1pPr>
          </a:lstStyle>
          <a:p>
            <a:pPr rtl="0"/>
            <a:r>
              <a:rPr lang="es-ES" noProof="0"/>
              <a:t>Haga clic para modificar el estilo de título del patrón</a:t>
            </a:r>
          </a:p>
        </p:txBody>
      </p:sp>
      <p:sp>
        <p:nvSpPr>
          <p:cNvPr id="3" name="Marcador de posición de texto 2"/>
          <p:cNvSpPr>
            <a:spLocks noGrp="1"/>
          </p:cNvSpPr>
          <p:nvPr>
            <p:ph type="body" idx="1" hasCustomPrompt="1"/>
          </p:nvPr>
        </p:nvSpPr>
        <p:spPr>
          <a:xfrm>
            <a:off x="685801" y="3742267"/>
            <a:ext cx="10394707" cy="1639614"/>
          </a:xfrm>
        </p:spPr>
        <p:txBody>
          <a:bodyPr rtlCol="0"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a:t>Editar estilos de texto del patrón</a:t>
            </a:r>
          </a:p>
        </p:txBody>
      </p:sp>
      <p:sp>
        <p:nvSpPr>
          <p:cNvPr id="4" name="Marcador de posición de fecha 3"/>
          <p:cNvSpPr>
            <a:spLocks noGrp="1"/>
          </p:cNvSpPr>
          <p:nvPr>
            <p:ph type="dt" sz="half" idx="10"/>
          </p:nvPr>
        </p:nvSpPr>
        <p:spPr/>
        <p:txBody>
          <a:bodyPr rtlCol="0"/>
          <a:lstStyle/>
          <a:p>
            <a:pPr rtl="0"/>
            <a:fld id="{F55992C0-2515-45D9-9415-38584CA0F0B4}" type="datetime1">
              <a:rPr lang="es-ES" noProof="0" smtClean="0"/>
              <a:t>01/08/2024</a:t>
            </a:fld>
            <a:endParaRPr lang="es-ES" noProof="0"/>
          </a:p>
        </p:txBody>
      </p:sp>
      <p:sp>
        <p:nvSpPr>
          <p:cNvPr id="5" name="Marcador de posición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14" name="Título 1"/>
          <p:cNvSpPr>
            <a:spLocks noGrp="1"/>
          </p:cNvSpPr>
          <p:nvPr>
            <p:ph type="title"/>
          </p:nvPr>
        </p:nvSpPr>
        <p:spPr>
          <a:xfrm>
            <a:off x="685801" y="685800"/>
            <a:ext cx="10396882" cy="1158140"/>
          </a:xfrm>
        </p:spPr>
        <p:txBody>
          <a:bodyPr rtlCol="0"/>
          <a:lstStyle/>
          <a:p>
            <a:pPr rtl="0"/>
            <a:r>
              <a:rPr lang="es-ES" noProof="0"/>
              <a:t>Haga clic para modificar el estilo de título del patrón</a:t>
            </a:r>
          </a:p>
        </p:txBody>
      </p:sp>
      <p:sp>
        <p:nvSpPr>
          <p:cNvPr id="12" name="Marcador de posición de contenido 2"/>
          <p:cNvSpPr>
            <a:spLocks noGrp="1"/>
          </p:cNvSpPr>
          <p:nvPr>
            <p:ph sz="quarter" idx="13" hasCustomPrompt="1"/>
          </p:nvPr>
        </p:nvSpPr>
        <p:spPr>
          <a:xfrm>
            <a:off x="685800" y="2063396"/>
            <a:ext cx="5088714" cy="3311189"/>
          </a:xfrm>
        </p:spPr>
        <p:txBody>
          <a:bodyPr rtlCol="0" anchor="t"/>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3" name="Marcador de posición de contenido 3"/>
          <p:cNvSpPr>
            <a:spLocks noGrp="1"/>
          </p:cNvSpPr>
          <p:nvPr>
            <p:ph sz="quarter" idx="14" hasCustomPrompt="1"/>
          </p:nvPr>
        </p:nvSpPr>
        <p:spPr>
          <a:xfrm>
            <a:off x="5993971" y="2063396"/>
            <a:ext cx="5086538" cy="3311189"/>
          </a:xfrm>
        </p:spPr>
        <p:txBody>
          <a:bodyPr rtlCol="0" anchor="t"/>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osición de fecha 4"/>
          <p:cNvSpPr>
            <a:spLocks noGrp="1"/>
          </p:cNvSpPr>
          <p:nvPr>
            <p:ph type="dt" sz="half" idx="10"/>
          </p:nvPr>
        </p:nvSpPr>
        <p:spPr/>
        <p:txBody>
          <a:bodyPr rtlCol="0"/>
          <a:lstStyle/>
          <a:p>
            <a:pPr rtl="0"/>
            <a:fld id="{EBCAD45B-AD7A-4AFB-96A5-760ABB5045B1}" type="datetime1">
              <a:rPr lang="es-ES" noProof="0" smtClean="0"/>
              <a:t>01/08/2024</a:t>
            </a:fld>
            <a:endParaRPr lang="es-ES" noProof="0"/>
          </a:p>
        </p:txBody>
      </p:sp>
      <p:sp>
        <p:nvSpPr>
          <p:cNvPr id="6" name="Marcador de posición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4" name="Título 1"/>
          <p:cNvSpPr>
            <a:spLocks noGrp="1"/>
          </p:cNvSpPr>
          <p:nvPr>
            <p:ph type="title"/>
          </p:nvPr>
        </p:nvSpPr>
        <p:spPr>
          <a:xfrm>
            <a:off x="685801" y="685800"/>
            <a:ext cx="10394707" cy="1158140"/>
          </a:xfrm>
        </p:spPr>
        <p:txBody>
          <a:bodyPr rtlCol="0"/>
          <a:lstStyle/>
          <a:p>
            <a:pPr rtl="0"/>
            <a:r>
              <a:rPr lang="es-ES" noProof="0"/>
              <a:t>Haga clic para modificar el estilo de título del patrón</a:t>
            </a:r>
          </a:p>
        </p:txBody>
      </p:sp>
      <p:sp>
        <p:nvSpPr>
          <p:cNvPr id="3" name="Marcador de posición de texto 2"/>
          <p:cNvSpPr>
            <a:spLocks noGrp="1"/>
          </p:cNvSpPr>
          <p:nvPr>
            <p:ph type="body" idx="1" hasCustomPrompt="1"/>
          </p:nvPr>
        </p:nvSpPr>
        <p:spPr>
          <a:xfrm>
            <a:off x="918356" y="2063396"/>
            <a:ext cx="4856158" cy="679994"/>
          </a:xfrm>
        </p:spPr>
        <p:txBody>
          <a:bodyPr rtlCol="0"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12" name="Marcador de posición de contenido 3"/>
          <p:cNvSpPr>
            <a:spLocks noGrp="1"/>
          </p:cNvSpPr>
          <p:nvPr>
            <p:ph sz="quarter" idx="13" hasCustomPrompt="1"/>
          </p:nvPr>
        </p:nvSpPr>
        <p:spPr>
          <a:xfrm>
            <a:off x="685802" y="2861733"/>
            <a:ext cx="5088712" cy="2512852"/>
          </a:xfrm>
        </p:spPr>
        <p:txBody>
          <a:bodyPr rtlCol="0" anchor="t"/>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osición de texto 4"/>
          <p:cNvSpPr>
            <a:spLocks noGrp="1"/>
          </p:cNvSpPr>
          <p:nvPr>
            <p:ph type="body" sz="quarter" idx="3" hasCustomPrompt="1"/>
          </p:nvPr>
        </p:nvSpPr>
        <p:spPr>
          <a:xfrm>
            <a:off x="6218191" y="2063396"/>
            <a:ext cx="4864491" cy="679994"/>
          </a:xfrm>
        </p:spPr>
        <p:txBody>
          <a:bodyPr rtlCol="0"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13" name="Marcador de posición de contenido 5"/>
          <p:cNvSpPr>
            <a:spLocks noGrp="1"/>
          </p:cNvSpPr>
          <p:nvPr>
            <p:ph sz="quarter" idx="14" hasCustomPrompt="1"/>
          </p:nvPr>
        </p:nvSpPr>
        <p:spPr>
          <a:xfrm>
            <a:off x="5993969" y="2861733"/>
            <a:ext cx="5088713" cy="2512852"/>
          </a:xfrm>
        </p:spPr>
        <p:txBody>
          <a:bodyPr rtlCol="0" anchor="t"/>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7" name="Marcador de posición de fecha 6"/>
          <p:cNvSpPr>
            <a:spLocks noGrp="1"/>
          </p:cNvSpPr>
          <p:nvPr>
            <p:ph type="dt" sz="half" idx="10"/>
          </p:nvPr>
        </p:nvSpPr>
        <p:spPr/>
        <p:txBody>
          <a:bodyPr rtlCol="0"/>
          <a:lstStyle/>
          <a:p>
            <a:pPr rtl="0"/>
            <a:fld id="{6037C4FF-905D-4728-99CA-A6CB954DC7CB}" type="datetime1">
              <a:rPr lang="es-ES" noProof="0" smtClean="0"/>
              <a:t>01/08/2024</a:t>
            </a:fld>
            <a:endParaRPr lang="es-ES" noProof="0"/>
          </a:p>
        </p:txBody>
      </p:sp>
      <p:sp>
        <p:nvSpPr>
          <p:cNvPr id="8" name="Marcador de posición de pie de página 7"/>
          <p:cNvSpPr>
            <a:spLocks noGrp="1"/>
          </p:cNvSpPr>
          <p:nvPr>
            <p:ph type="ftr" sz="quarter" idx="11"/>
          </p:nvPr>
        </p:nvSpPr>
        <p:spPr/>
        <p:txBody>
          <a:bodyPr rtlCol="0"/>
          <a:lstStyle/>
          <a:p>
            <a:pPr rtl="0"/>
            <a:endParaRPr lang="es-ES" noProof="0"/>
          </a:p>
        </p:txBody>
      </p:sp>
      <p:sp>
        <p:nvSpPr>
          <p:cNvPr id="9" name="Marcador de número de diapositiva 8"/>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3" name="Marcador de posición de fecha 2"/>
          <p:cNvSpPr>
            <a:spLocks noGrp="1"/>
          </p:cNvSpPr>
          <p:nvPr>
            <p:ph type="dt" sz="half" idx="10"/>
          </p:nvPr>
        </p:nvSpPr>
        <p:spPr/>
        <p:txBody>
          <a:bodyPr rtlCol="0"/>
          <a:lstStyle/>
          <a:p>
            <a:pPr rtl="0"/>
            <a:fld id="{6E1C982B-DE50-46D8-A45E-E98FB6756476}" type="datetime1">
              <a:rPr lang="es-ES" noProof="0" smtClean="0"/>
              <a:t>01/08/2024</a:t>
            </a:fld>
            <a:endParaRPr lang="es-ES" noProof="0"/>
          </a:p>
        </p:txBody>
      </p:sp>
      <p:sp>
        <p:nvSpPr>
          <p:cNvPr id="4" name="Marcador de posición de pie de página 3"/>
          <p:cNvSpPr>
            <a:spLocks noGrp="1"/>
          </p:cNvSpPr>
          <p:nvPr>
            <p:ph type="ftr" sz="quarter" idx="11"/>
          </p:nvPr>
        </p:nvSpPr>
        <p:spPr/>
        <p:txBody>
          <a:bodyPr rtlCol="0"/>
          <a:lstStyle/>
          <a:p>
            <a:pPr rtl="0"/>
            <a:endParaRPr lang="es-ES" noProof="0"/>
          </a:p>
        </p:txBody>
      </p:sp>
      <p:sp>
        <p:nvSpPr>
          <p:cNvPr id="5" name="Marcador de posición de número de diapositiva 4"/>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posición de fecha 1"/>
          <p:cNvSpPr>
            <a:spLocks noGrp="1"/>
          </p:cNvSpPr>
          <p:nvPr>
            <p:ph type="dt" sz="half" idx="10"/>
          </p:nvPr>
        </p:nvSpPr>
        <p:spPr/>
        <p:txBody>
          <a:bodyPr rtlCol="0"/>
          <a:lstStyle/>
          <a:p>
            <a:pPr rtl="0"/>
            <a:fld id="{83F23947-DA88-41DC-B07E-8A898FB24BD6}" type="datetime1">
              <a:rPr lang="es-ES" noProof="0" smtClean="0"/>
              <a:t>01/08/2024</a:t>
            </a:fld>
            <a:endParaRPr lang="es-ES" noProof="0"/>
          </a:p>
        </p:txBody>
      </p:sp>
      <p:sp>
        <p:nvSpPr>
          <p:cNvPr id="3" name="Marcador de posición de pie de página 2"/>
          <p:cNvSpPr>
            <a:spLocks noGrp="1"/>
          </p:cNvSpPr>
          <p:nvPr>
            <p:ph type="ftr" sz="quarter" idx="11"/>
          </p:nvPr>
        </p:nvSpPr>
        <p:spPr/>
        <p:txBody>
          <a:bodyPr rtlCol="0"/>
          <a:lstStyle/>
          <a:p>
            <a:pPr rtl="0"/>
            <a:endParaRPr lang="es-ES" noProof="0"/>
          </a:p>
        </p:txBody>
      </p:sp>
      <p:sp>
        <p:nvSpPr>
          <p:cNvPr id="4" name="Marcador de número de diapositiva 3"/>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693643" y="685800"/>
            <a:ext cx="4126860" cy="2023252"/>
          </a:xfrm>
        </p:spPr>
        <p:txBody>
          <a:bodyPr rtlCol="0" anchor="b">
            <a:normAutofit/>
          </a:bodyPr>
          <a:lstStyle>
            <a:lvl1pPr algn="ctr">
              <a:defRPr sz="3600"/>
            </a:lvl1pPr>
          </a:lstStyle>
          <a:p>
            <a:pPr rtl="0"/>
            <a:r>
              <a:rPr lang="es-ES" noProof="0"/>
              <a:t>Haga clic para modificar el estilo de título del patrón</a:t>
            </a:r>
          </a:p>
        </p:txBody>
      </p:sp>
      <p:sp>
        <p:nvSpPr>
          <p:cNvPr id="10" name="Marcador de posición de contenido 2"/>
          <p:cNvSpPr>
            <a:spLocks noGrp="1"/>
          </p:cNvSpPr>
          <p:nvPr>
            <p:ph sz="quarter" idx="13" hasCustomPrompt="1"/>
          </p:nvPr>
        </p:nvSpPr>
        <p:spPr>
          <a:xfrm>
            <a:off x="5046132" y="685800"/>
            <a:ext cx="6034375" cy="4688785"/>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texto 3"/>
          <p:cNvSpPr>
            <a:spLocks noGrp="1"/>
          </p:cNvSpPr>
          <p:nvPr>
            <p:ph type="body" sz="half" idx="2" hasCustomPrompt="1"/>
          </p:nvPr>
        </p:nvSpPr>
        <p:spPr>
          <a:xfrm>
            <a:off x="693642" y="2709052"/>
            <a:ext cx="4126861" cy="2665533"/>
          </a:xfrm>
        </p:spPr>
        <p:txBody>
          <a:bodyPr rtlCol="0"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5" name="Marcador de posición de fecha 4"/>
          <p:cNvSpPr>
            <a:spLocks noGrp="1"/>
          </p:cNvSpPr>
          <p:nvPr>
            <p:ph type="dt" sz="half" idx="10"/>
          </p:nvPr>
        </p:nvSpPr>
        <p:spPr/>
        <p:txBody>
          <a:bodyPr rtlCol="0"/>
          <a:lstStyle/>
          <a:p>
            <a:pPr rtl="0"/>
            <a:fld id="{1C7ADCF1-7CD8-4EFB-A8DA-5BCEFBE73655}" type="datetime1">
              <a:rPr lang="es-ES" noProof="0" smtClean="0"/>
              <a:t>01/08/2024</a:t>
            </a:fld>
            <a:endParaRPr lang="es-ES" noProof="0"/>
          </a:p>
        </p:txBody>
      </p:sp>
      <p:sp>
        <p:nvSpPr>
          <p:cNvPr id="6" name="Marcador de posición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leyenda">
    <p:spTree>
      <p:nvGrpSpPr>
        <p:cNvPr id="1" name=""/>
        <p:cNvGrpSpPr/>
        <p:nvPr/>
      </p:nvGrpSpPr>
      <p:grpSpPr>
        <a:xfrm>
          <a:off x="0" y="0"/>
          <a:ext cx="0" cy="0"/>
          <a:chOff x="0" y="0"/>
          <a:chExt cx="0" cy="0"/>
        </a:xfrm>
      </p:grpSpPr>
      <p:sp>
        <p:nvSpPr>
          <p:cNvPr id="2" name="Título 1"/>
          <p:cNvSpPr>
            <a:spLocks noGrp="1"/>
          </p:cNvSpPr>
          <p:nvPr>
            <p:ph type="title"/>
          </p:nvPr>
        </p:nvSpPr>
        <p:spPr>
          <a:xfrm>
            <a:off x="685800" y="685800"/>
            <a:ext cx="6345302" cy="2023252"/>
          </a:xfrm>
        </p:spPr>
        <p:txBody>
          <a:bodyPr rtlCol="0" anchor="b">
            <a:normAutofit/>
          </a:bodyPr>
          <a:lstStyle>
            <a:lvl1pPr algn="ctr">
              <a:defRPr sz="3600"/>
            </a:lvl1pPr>
          </a:lstStyle>
          <a:p>
            <a:pPr rtl="0"/>
            <a:r>
              <a:rPr lang="es-ES" noProof="0"/>
              <a:t>Haga clic para modificar el estilo de título del patrón</a:t>
            </a:r>
          </a:p>
        </p:txBody>
      </p:sp>
      <p:sp>
        <p:nvSpPr>
          <p:cNvPr id="3" name="Marcador de posición de imagen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rtlCol="0"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p>
        </p:txBody>
      </p:sp>
      <p:sp>
        <p:nvSpPr>
          <p:cNvPr id="4" name="Marcador de posición de texto 3"/>
          <p:cNvSpPr>
            <a:spLocks noGrp="1"/>
          </p:cNvSpPr>
          <p:nvPr>
            <p:ph type="body" sz="half" idx="2" hasCustomPrompt="1"/>
          </p:nvPr>
        </p:nvSpPr>
        <p:spPr>
          <a:xfrm>
            <a:off x="685801" y="2709052"/>
            <a:ext cx="6345301" cy="2362481"/>
          </a:xfrm>
        </p:spPr>
        <p:txBody>
          <a:bodyPr rtlCol="0"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5" name="Marcador de posición de fecha 4"/>
          <p:cNvSpPr>
            <a:spLocks noGrp="1"/>
          </p:cNvSpPr>
          <p:nvPr>
            <p:ph type="dt" sz="half" idx="10"/>
          </p:nvPr>
        </p:nvSpPr>
        <p:spPr/>
        <p:txBody>
          <a:bodyPr rtlCol="0"/>
          <a:lstStyle/>
          <a:p>
            <a:pPr rtl="0"/>
            <a:fld id="{D37744E4-B0C2-47F8-90EE-F3A35CC691C0}" type="datetime1">
              <a:rPr lang="es-ES" noProof="0" smtClean="0"/>
              <a:t>01/08/2024</a:t>
            </a:fld>
            <a:endParaRPr lang="es-ES" noProof="0"/>
          </a:p>
        </p:txBody>
      </p:sp>
      <p:sp>
        <p:nvSpPr>
          <p:cNvPr id="6" name="Marcador de posición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Imagen 6" descr="Brickwork-HD-R1a.jpg"/>
          <p:cNvPicPr>
            <a:picLocks noChangeAspect="1"/>
          </p:cNvPicPr>
          <p:nvPr/>
        </p:nvPicPr>
        <p:blipFill>
          <a:blip r:embed="rId19"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grpSp>
        <p:nvGrpSpPr>
          <p:cNvPr id="10" name="Grupo 9"/>
          <p:cNvGrpSpPr/>
          <p:nvPr/>
        </p:nvGrpSpPr>
        <p:grpSpPr>
          <a:xfrm>
            <a:off x="-25397" y="0"/>
            <a:ext cx="12005350" cy="6644081"/>
            <a:chOff x="-25397" y="0"/>
            <a:chExt cx="12005350" cy="6644081"/>
          </a:xfrm>
        </p:grpSpPr>
        <p:sp useBgFill="1">
          <p:nvSpPr>
            <p:cNvPr id="11" name="Rectángulo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orma libre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ángulo 12"/>
            <p:cNvSpPr/>
            <p:nvPr/>
          </p:nvSpPr>
          <p:spPr>
            <a:xfrm>
              <a:off x="1" y="5600215"/>
              <a:ext cx="11706512" cy="780581"/>
            </a:xfrm>
            <a:prstGeom prst="rect">
              <a:avLst/>
            </a:prstGeom>
            <a:gradFill flip="none" rotWithShape="1">
              <a:gsLst>
                <a:gs pos="34000">
                  <a:schemeClr val="accent1"/>
                </a:gs>
                <a:gs pos="100000">
                  <a:schemeClr val="accent1">
                    <a:lumMod val="75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Marcador de posición de título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pPr rtl="0"/>
            <a:r>
              <a:rPr lang="es-ES" noProof="0"/>
              <a:t>Haga clic para modificar el estilo de título del patrón</a:t>
            </a:r>
          </a:p>
        </p:txBody>
      </p:sp>
      <p:sp>
        <p:nvSpPr>
          <p:cNvPr id="3" name="Marcador de posición de texto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fecha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40000"/>
                    <a:lumOff val="60000"/>
                  </a:schemeClr>
                </a:solidFill>
              </a:defRPr>
            </a:lvl1pPr>
          </a:lstStyle>
          <a:p>
            <a:pPr rtl="0"/>
            <a:fld id="{F3D5A3CF-513C-4374-8E65-B31603259E16}" type="datetime1">
              <a:rPr lang="es-ES" noProof="0" smtClean="0"/>
              <a:t>01/08/2024</a:t>
            </a:fld>
            <a:endParaRPr lang="es-ES" noProof="0" dirty="0"/>
          </a:p>
        </p:txBody>
      </p:sp>
      <p:sp>
        <p:nvSpPr>
          <p:cNvPr id="5" name="Marcador de posición de pie de página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40000"/>
                    <a:lumOff val="60000"/>
                  </a:schemeClr>
                </a:solidFill>
              </a:defRPr>
            </a:lvl1pPr>
          </a:lstStyle>
          <a:p>
            <a:pPr rtl="0"/>
            <a:endParaRPr lang="es-ES" noProof="0"/>
          </a:p>
        </p:txBody>
      </p:sp>
      <p:sp>
        <p:nvSpPr>
          <p:cNvPr id="6" name="Marcador de posición de número de diapositiva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40000"/>
                    <a:lumOff val="60000"/>
                  </a:schemeClr>
                </a:solidFill>
              </a:defRPr>
            </a:lvl1pPr>
          </a:lstStyle>
          <a:p>
            <a:pPr rtl="0"/>
            <a:fld id="{6D22F896-40B5-4ADD-8801-0D06FADFA095}" type="slidenum">
              <a:rPr lang="es-ES" noProof="0" smtClean="0"/>
              <a:pPr rtl="0"/>
              <a:t>‹Nº›</a:t>
            </a:fld>
            <a:endParaRPr lang="es-ES" noProof="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80.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49.png"/><Relationship Id="rId1" Type="http://schemas.openxmlformats.org/officeDocument/2006/relationships/slideLayout" Target="../slideLayouts/slideLayout2.xml"/><Relationship Id="rId4" Type="http://schemas.openxmlformats.org/officeDocument/2006/relationships/image" Target="../media/image53.png"/></Relationships>
</file>

<file path=ppt/slides/_rels/slide36.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s://doi.org/10.1063/5.0160555" TargetMode="External"/><Relationship Id="rId2" Type="http://schemas.openxmlformats.org/officeDocument/2006/relationships/hyperlink" Target="https://doi.org/10.1098/rsos.171282" TargetMode="External"/><Relationship Id="rId1" Type="http://schemas.openxmlformats.org/officeDocument/2006/relationships/slideLayout" Target="../slideLayouts/slideLayout2.xml"/><Relationship Id="rId4" Type="http://schemas.openxmlformats.org/officeDocument/2006/relationships/hyperlink" Target="http://circ.ahajournals.org/content/101/23/e215.full"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2.jpg"/><Relationship Id="rId7"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5.png"/><Relationship Id="rId10" Type="http://schemas.openxmlformats.org/officeDocument/2006/relationships/image" Target="../media/image21.png"/><Relationship Id="rId4" Type="http://schemas.openxmlformats.org/officeDocument/2006/relationships/image" Target="../media/image14.png"/><Relationship Id="rId9"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2.xml"/><Relationship Id="rId5" Type="http://schemas.openxmlformats.org/officeDocument/2006/relationships/image" Target="../media/image19.jpg"/><Relationship Id="rId4" Type="http://schemas.openxmlformats.org/officeDocument/2006/relationships/image" Target="../media/image18.jpg"/></Relationships>
</file>

<file path=ppt/slides/_rels/slide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cstate="email">
            <a:duotone>
              <a:schemeClr val="bg1">
                <a:shade val="48000"/>
                <a:satMod val="110000"/>
                <a:lumMod val="40000"/>
              </a:schemeClr>
              <a:schemeClr val="bg1">
                <a:tint val="90000"/>
                <a:lumMod val="106000"/>
              </a:schemeClr>
            </a:duotone>
            <a:extLst>
              <a:ext uri="{28A0092B-C50C-407E-A947-70E740481C1C}">
                <a14:useLocalDpi xmlns:a14="http://schemas.microsoft.com/office/drawing/2010/main"/>
              </a:ext>
            </a:extLst>
          </a:blip>
          <a:stretch/>
        </a:blipFill>
        <a:effectLst/>
      </p:bgPr>
    </p:bg>
    <p:spTree>
      <p:nvGrpSpPr>
        <p:cNvPr id="1" name=""/>
        <p:cNvGrpSpPr/>
        <p:nvPr/>
      </p:nvGrpSpPr>
      <p:grpSpPr>
        <a:xfrm>
          <a:off x="0" y="0"/>
          <a:ext cx="0" cy="0"/>
          <a:chOff x="0" y="0"/>
          <a:chExt cx="0" cy="0"/>
        </a:xfrm>
      </p:grpSpPr>
      <p:pic>
        <p:nvPicPr>
          <p:cNvPr id="23" name="Imagen 22">
            <a:extLst>
              <a:ext uri="{FF2B5EF4-FFF2-40B4-BE49-F238E27FC236}">
                <a16:creationId xmlns:a16="http://schemas.microsoft.com/office/drawing/2014/main" id="{42D1525B-4547-4D1B-9851-1E544B2AF49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useBgFill="1">
        <p:nvSpPr>
          <p:cNvPr id="25" name="Rectángulo 24">
            <a:extLst>
              <a:ext uri="{FF2B5EF4-FFF2-40B4-BE49-F238E27FC236}">
                <a16:creationId xmlns:a16="http://schemas.microsoft.com/office/drawing/2014/main" id="{BD4EAD20-33A5-46F5-A616-E1A84F3F95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56974"/>
            <a:ext cx="12188952" cy="2601025"/>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2" name="Título 1">
            <a:extLst>
              <a:ext uri="{FF2B5EF4-FFF2-40B4-BE49-F238E27FC236}">
                <a16:creationId xmlns:a16="http://schemas.microsoft.com/office/drawing/2014/main" id="{9027D09F-2F1E-4DAD-B786-189E47A2AF5F}"/>
              </a:ext>
            </a:extLst>
          </p:cNvPr>
          <p:cNvSpPr>
            <a:spLocks noGrp="1"/>
          </p:cNvSpPr>
          <p:nvPr>
            <p:ph type="ctrTitle"/>
          </p:nvPr>
        </p:nvSpPr>
        <p:spPr>
          <a:xfrm>
            <a:off x="703680" y="5020672"/>
            <a:ext cx="10805790" cy="1073627"/>
          </a:xfrm>
        </p:spPr>
        <p:txBody>
          <a:bodyPr rtlCol="0">
            <a:normAutofit fontScale="90000"/>
          </a:bodyPr>
          <a:lstStyle/>
          <a:p>
            <a:pPr algn="ctr" rtl="0"/>
            <a:r>
              <a:rPr lang="es-ES" sz="6000" dirty="0"/>
              <a:t>Estudio estadístico de partituras musicales</a:t>
            </a:r>
          </a:p>
        </p:txBody>
      </p:sp>
      <p:sp>
        <p:nvSpPr>
          <p:cNvPr id="27" name="Estrella de 5 puntas 31">
            <a:extLst>
              <a:ext uri="{FF2B5EF4-FFF2-40B4-BE49-F238E27FC236}">
                <a16:creationId xmlns:a16="http://schemas.microsoft.com/office/drawing/2014/main" id="{ADCCECA8-1C81-4A56-B427-3863A2F344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03408" y="6388943"/>
            <a:ext cx="373049" cy="373049"/>
          </a:xfrm>
          <a:prstGeom prst="star5">
            <a:avLst>
              <a:gd name="adj" fmla="val 26693"/>
              <a:gd name="hf" fmla="val 105146"/>
              <a:gd name="vf" fmla="val 110557"/>
            </a:avLst>
          </a:prstGeom>
          <a:solidFill>
            <a:schemeClr val="tx1">
              <a:lumMod val="65000"/>
              <a:lumOff val="35000"/>
              <a:alpha val="40000"/>
            </a:schemeClr>
          </a:solidFill>
          <a:ln>
            <a:noFill/>
          </a:ln>
        </p:spPr>
        <p:style>
          <a:lnRef idx="1">
            <a:schemeClr val="accent1"/>
          </a:lnRef>
          <a:fillRef idx="3">
            <a:schemeClr val="accent1"/>
          </a:fillRef>
          <a:effectRef idx="2">
            <a:schemeClr val="accent1"/>
          </a:effectRef>
          <a:fontRef idx="minor">
            <a:schemeClr val="lt1"/>
          </a:fontRef>
        </p:style>
      </p:sp>
      <p:sp>
        <p:nvSpPr>
          <p:cNvPr id="3" name="Subtítulo 2">
            <a:extLst>
              <a:ext uri="{FF2B5EF4-FFF2-40B4-BE49-F238E27FC236}">
                <a16:creationId xmlns:a16="http://schemas.microsoft.com/office/drawing/2014/main" id="{BEF96823-18E9-4FD7-A8FB-A5248AAB382E}"/>
              </a:ext>
            </a:extLst>
          </p:cNvPr>
          <p:cNvSpPr>
            <a:spLocks noGrp="1"/>
          </p:cNvSpPr>
          <p:nvPr>
            <p:ph type="subTitle" idx="1"/>
          </p:nvPr>
        </p:nvSpPr>
        <p:spPr>
          <a:xfrm>
            <a:off x="704888" y="5964653"/>
            <a:ext cx="10792448" cy="562506"/>
          </a:xfrm>
        </p:spPr>
        <p:txBody>
          <a:bodyPr rtlCol="0">
            <a:normAutofit/>
          </a:bodyPr>
          <a:lstStyle/>
          <a:p>
            <a:pPr algn="ctr" rtl="0"/>
            <a:r>
              <a:rPr lang="es-ES" dirty="0"/>
              <a:t>Eduardo </a:t>
            </a:r>
            <a:r>
              <a:rPr lang="es-ES" dirty="0" err="1"/>
              <a:t>garcía</a:t>
            </a:r>
            <a:r>
              <a:rPr lang="es-ES" dirty="0"/>
              <a:t> </a:t>
            </a:r>
            <a:r>
              <a:rPr lang="es-ES" dirty="0" err="1"/>
              <a:t>castrejón</a:t>
            </a:r>
            <a:endParaRPr lang="es-ES" dirty="0"/>
          </a:p>
        </p:txBody>
      </p:sp>
      <p:sp>
        <p:nvSpPr>
          <p:cNvPr id="29" name="Rectángulo 28">
            <a:extLst>
              <a:ext uri="{FF2B5EF4-FFF2-40B4-BE49-F238E27FC236}">
                <a16:creationId xmlns:a16="http://schemas.microsoft.com/office/drawing/2014/main" id="{3F7699AD-901F-4BB3-B188-BA6FACB7E0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954" y="457201"/>
            <a:ext cx="11261749" cy="3343894"/>
          </a:xfrm>
          <a:prstGeom prst="rect">
            <a:avLst/>
          </a:prstGeom>
          <a:solidFill>
            <a:schemeClr val="bg1"/>
          </a:solidFill>
          <a:ln w="57150" cmpd="thinThick">
            <a:noFill/>
            <a:miter lim="800000"/>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pic>
        <p:nvPicPr>
          <p:cNvPr id="5" name="Imagen 4" descr="Piano">
            <a:extLst>
              <a:ext uri="{FF2B5EF4-FFF2-40B4-BE49-F238E27FC236}">
                <a16:creationId xmlns:a16="http://schemas.microsoft.com/office/drawing/2014/main" id="{1408D6ED-00BD-4F1D-9B16-DF0CD8E63D6D}"/>
              </a:ext>
            </a:extLst>
          </p:cNvPr>
          <p:cNvPicPr>
            <a:picLocks noChangeAspect="1"/>
          </p:cNvPicPr>
          <p:nvPr/>
        </p:nvPicPr>
        <p:blipFill rotWithShape="1">
          <a:blip r:embed="rId5" cstate="email">
            <a:extLst>
              <a:ext uri="{28A0092B-C50C-407E-A947-70E740481C1C}">
                <a14:useLocalDpi xmlns:a14="http://schemas.microsoft.com/office/drawing/2010/main"/>
              </a:ext>
            </a:extLst>
          </a:blip>
          <a:srcRect r="-2"/>
          <a:stretch/>
        </p:blipFill>
        <p:spPr>
          <a:xfrm rot="21600000">
            <a:off x="691547" y="691546"/>
            <a:ext cx="10805789" cy="2874505"/>
          </a:xfrm>
          <a:prstGeom prst="rect">
            <a:avLst/>
          </a:prstGeom>
        </p:spPr>
      </p:pic>
      <p:cxnSp>
        <p:nvCxnSpPr>
          <p:cNvPr id="31" name="Conector recto 30">
            <a:extLst>
              <a:ext uri="{FF2B5EF4-FFF2-40B4-BE49-F238E27FC236}">
                <a16:creationId xmlns:a16="http://schemas.microsoft.com/office/drawing/2014/main" id="{E995B1FF-4519-489E-98AD-9BF76D7330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134" y="4491323"/>
            <a:ext cx="12201086" cy="0"/>
          </a:xfrm>
          <a:prstGeom prst="line">
            <a:avLst/>
          </a:pr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831157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61FF428-F6AD-4EB7-BB0C-AAF4014C154F}"/>
              </a:ext>
            </a:extLst>
          </p:cNvPr>
          <p:cNvSpPr>
            <a:spLocks noGrp="1"/>
          </p:cNvSpPr>
          <p:nvPr>
            <p:ph sz="quarter" idx="13"/>
          </p:nvPr>
        </p:nvSpPr>
        <p:spPr>
          <a:xfrm>
            <a:off x="685800" y="3429000"/>
            <a:ext cx="10394707" cy="1945585"/>
          </a:xfrm>
        </p:spPr>
        <p:txBody>
          <a:bodyPr/>
          <a:lstStyle/>
          <a:p>
            <a:r>
              <a:rPr lang="es-US" dirty="0"/>
              <a:t>Clasificación de perfiles de fluctuación en las partituras analizadas en el estudio </a:t>
            </a:r>
            <a:endParaRPr lang="es-MX" dirty="0"/>
          </a:p>
        </p:txBody>
      </p:sp>
      <p:pic>
        <p:nvPicPr>
          <p:cNvPr id="9" name="Imagen 8">
            <a:extLst>
              <a:ext uri="{FF2B5EF4-FFF2-40B4-BE49-F238E27FC236}">
                <a16:creationId xmlns:a16="http://schemas.microsoft.com/office/drawing/2014/main" id="{77A04B05-78C3-4B47-B6EE-7D3302806DE5}"/>
              </a:ext>
            </a:extLst>
          </p:cNvPr>
          <p:cNvPicPr>
            <a:picLocks noChangeAspect="1"/>
          </p:cNvPicPr>
          <p:nvPr/>
        </p:nvPicPr>
        <p:blipFill rotWithShape="1">
          <a:blip r:embed="rId2"/>
          <a:srcRect l="27847" t="38518" r="29381" b="12951"/>
          <a:stretch/>
        </p:blipFill>
        <p:spPr>
          <a:xfrm>
            <a:off x="2064189" y="0"/>
            <a:ext cx="6645243" cy="4084056"/>
          </a:xfrm>
          <a:prstGeom prst="rect">
            <a:avLst/>
          </a:prstGeom>
        </p:spPr>
      </p:pic>
    </p:spTree>
    <p:extLst>
      <p:ext uri="{BB962C8B-B14F-4D97-AF65-F5344CB8AC3E}">
        <p14:creationId xmlns:p14="http://schemas.microsoft.com/office/powerpoint/2010/main" val="19015147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F21AA8-969E-4CB6-A9E3-7BAB397947BE}"/>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8FB5B40F-4772-48FE-8719-07579EFCB9EF}"/>
              </a:ext>
            </a:extLst>
          </p:cNvPr>
          <p:cNvSpPr>
            <a:spLocks noGrp="1"/>
          </p:cNvSpPr>
          <p:nvPr>
            <p:ph sz="quarter" idx="13"/>
          </p:nvPr>
        </p:nvSpPr>
        <p:spPr/>
        <p:txBody>
          <a:bodyPr/>
          <a:lstStyle/>
          <a:p>
            <a:endParaRPr lang="es-MX"/>
          </a:p>
        </p:txBody>
      </p:sp>
      <p:sp>
        <p:nvSpPr>
          <p:cNvPr id="4" name="object 2">
            <a:extLst>
              <a:ext uri="{FF2B5EF4-FFF2-40B4-BE49-F238E27FC236}">
                <a16:creationId xmlns:a16="http://schemas.microsoft.com/office/drawing/2014/main" id="{F936A613-19B5-4B51-85DC-514328F8A647}"/>
              </a:ext>
            </a:extLst>
          </p:cNvPr>
          <p:cNvSpPr txBox="1"/>
          <p:nvPr/>
        </p:nvSpPr>
        <p:spPr>
          <a:xfrm>
            <a:off x="5431523" y="145318"/>
            <a:ext cx="1328954" cy="614464"/>
          </a:xfrm>
          <a:prstGeom prst="rect">
            <a:avLst/>
          </a:prstGeom>
        </p:spPr>
        <p:txBody>
          <a:bodyPr vert="horz" wrap="square" lIns="0" tIns="0" rIns="0" bIns="0" rtlCol="0">
            <a:spAutoFit/>
          </a:bodyPr>
          <a:lstStyle/>
          <a:p>
            <a:pPr marL="11510" defTabSz="414352"/>
            <a:r>
              <a:rPr sz="3993" b="1" spc="9" dirty="0">
                <a:solidFill>
                  <a:prstClr val="black"/>
                </a:solidFill>
                <a:latin typeface="Arial"/>
                <a:cs typeface="Arial"/>
              </a:rPr>
              <a:t>D</a:t>
            </a:r>
            <a:r>
              <a:rPr sz="3993" b="1" spc="-444" dirty="0">
                <a:solidFill>
                  <a:prstClr val="black"/>
                </a:solidFill>
                <a:latin typeface="Arial"/>
                <a:cs typeface="Arial"/>
              </a:rPr>
              <a:t>F</a:t>
            </a:r>
            <a:r>
              <a:rPr sz="3993" b="1" spc="-154" dirty="0">
                <a:solidFill>
                  <a:prstClr val="black"/>
                </a:solidFill>
                <a:latin typeface="Arial"/>
                <a:cs typeface="Arial"/>
              </a:rPr>
              <a:t>A</a:t>
            </a:r>
            <a:endParaRPr sz="3993" dirty="0">
              <a:solidFill>
                <a:prstClr val="black"/>
              </a:solidFill>
              <a:latin typeface="Arial"/>
              <a:cs typeface="Arial"/>
            </a:endParaRPr>
          </a:p>
        </p:txBody>
      </p:sp>
      <p:sp>
        <p:nvSpPr>
          <p:cNvPr id="5" name="object 3">
            <a:extLst>
              <a:ext uri="{FF2B5EF4-FFF2-40B4-BE49-F238E27FC236}">
                <a16:creationId xmlns:a16="http://schemas.microsoft.com/office/drawing/2014/main" id="{061091B7-2C75-4114-AD69-17AD130067A3}"/>
              </a:ext>
            </a:extLst>
          </p:cNvPr>
          <p:cNvSpPr/>
          <p:nvPr/>
        </p:nvSpPr>
        <p:spPr>
          <a:xfrm>
            <a:off x="1646368" y="759837"/>
            <a:ext cx="8899264" cy="4685339"/>
          </a:xfrm>
          <a:prstGeom prst="rect">
            <a:avLst/>
          </a:prstGeom>
          <a:blipFill>
            <a:blip r:embed="rId2" cstate="print"/>
            <a:stretch>
              <a:fillRect/>
            </a:stretch>
          </a:blipFill>
        </p:spPr>
        <p:txBody>
          <a:bodyPr wrap="square" lIns="0" tIns="0" rIns="0" bIns="0" rtlCol="0"/>
          <a:lstStyle/>
          <a:p>
            <a:pPr defTabSz="414352"/>
            <a:endParaRPr sz="1634" dirty="0">
              <a:solidFill>
                <a:prstClr val="black"/>
              </a:solidFill>
              <a:latin typeface="Calibri"/>
            </a:endParaRPr>
          </a:p>
        </p:txBody>
      </p:sp>
      <p:sp>
        <p:nvSpPr>
          <p:cNvPr id="6" name="TextBox 3">
            <a:extLst>
              <a:ext uri="{FF2B5EF4-FFF2-40B4-BE49-F238E27FC236}">
                <a16:creationId xmlns:a16="http://schemas.microsoft.com/office/drawing/2014/main" id="{03625062-2606-4385-9737-21F9645D7FB3}"/>
              </a:ext>
            </a:extLst>
          </p:cNvPr>
          <p:cNvSpPr txBox="1"/>
          <p:nvPr/>
        </p:nvSpPr>
        <p:spPr>
          <a:xfrm>
            <a:off x="1520159" y="5553477"/>
            <a:ext cx="9116471" cy="1181734"/>
          </a:xfrm>
          <a:prstGeom prst="rect">
            <a:avLst/>
          </a:prstGeom>
          <a:noFill/>
        </p:spPr>
        <p:txBody>
          <a:bodyPr wrap="square" rtlCol="0">
            <a:spAutoFit/>
          </a:bodyPr>
          <a:lstStyle/>
          <a:p>
            <a:pPr algn="ctr" defTabSz="414352"/>
            <a:r>
              <a:rPr lang="en-US" sz="1815" dirty="0">
                <a:solidFill>
                  <a:prstClr val="black"/>
                </a:solidFill>
                <a:latin typeface="Calibri"/>
              </a:rPr>
              <a:t>Original Score (red dots), </a:t>
            </a:r>
            <a:r>
              <a:rPr lang="en-US" sz="1815" b="1" dirty="0">
                <a:solidFill>
                  <a:schemeClr val="accent3">
                    <a:lumMod val="50000"/>
                  </a:schemeClr>
                </a:solidFill>
                <a:latin typeface="Calibri"/>
              </a:rPr>
              <a:t>Surrogate Data </a:t>
            </a:r>
            <a:r>
              <a:rPr lang="en-US" sz="1815" dirty="0">
                <a:solidFill>
                  <a:prstClr val="black"/>
                </a:solidFill>
                <a:latin typeface="Calibri"/>
              </a:rPr>
              <a:t>(blue strips): Iterated Amplitude Adjusted Fourier Transform, </a:t>
            </a:r>
            <a:r>
              <a:rPr lang="en-US" sz="1815" b="1" dirty="0">
                <a:solidFill>
                  <a:prstClr val="black"/>
                </a:solidFill>
                <a:latin typeface="Calibri"/>
              </a:rPr>
              <a:t>IAAFT, </a:t>
            </a:r>
            <a:r>
              <a:rPr lang="en-US" sz="1815" dirty="0">
                <a:solidFill>
                  <a:prstClr val="black"/>
                </a:solidFill>
                <a:latin typeface="Calibri"/>
              </a:rPr>
              <a:t>preserves power spectrum and amplitude distribution in absence of  phase correlations.  </a:t>
            </a:r>
          </a:p>
          <a:p>
            <a:pPr defTabSz="414352"/>
            <a:endParaRPr lang="en-US" sz="1634" dirty="0">
              <a:solidFill>
                <a:prstClr val="black"/>
              </a:solidFill>
              <a:latin typeface="Calibri"/>
            </a:endParaRPr>
          </a:p>
        </p:txBody>
      </p:sp>
      <p:sp>
        <p:nvSpPr>
          <p:cNvPr id="7" name="TextBox 4">
            <a:extLst>
              <a:ext uri="{FF2B5EF4-FFF2-40B4-BE49-F238E27FC236}">
                <a16:creationId xmlns:a16="http://schemas.microsoft.com/office/drawing/2014/main" id="{BF0108A7-4266-4647-A7EE-53005A049B98}"/>
              </a:ext>
            </a:extLst>
          </p:cNvPr>
          <p:cNvSpPr txBox="1"/>
          <p:nvPr/>
        </p:nvSpPr>
        <p:spPr>
          <a:xfrm>
            <a:off x="8126745" y="220560"/>
            <a:ext cx="2509885" cy="539250"/>
          </a:xfrm>
          <a:prstGeom prst="rect">
            <a:avLst/>
          </a:prstGeom>
          <a:noFill/>
        </p:spPr>
        <p:txBody>
          <a:bodyPr wrap="square" rtlCol="0">
            <a:spAutoFit/>
          </a:bodyPr>
          <a:lstStyle/>
          <a:p>
            <a:pPr defTabSz="414352"/>
            <a:r>
              <a:rPr lang="en-US" sz="2904" dirty="0">
                <a:solidFill>
                  <a:srgbClr val="FF0000"/>
                </a:solidFill>
                <a:latin typeface="Calibri"/>
              </a:rPr>
              <a:t>Mundo Lineal</a:t>
            </a:r>
          </a:p>
        </p:txBody>
      </p:sp>
    </p:spTree>
    <p:extLst>
      <p:ext uri="{BB962C8B-B14F-4D97-AF65-F5344CB8AC3E}">
        <p14:creationId xmlns:p14="http://schemas.microsoft.com/office/powerpoint/2010/main" val="4003460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541E0B0-2149-495A-826E-A59B1CD831C4}"/>
              </a:ext>
            </a:extLst>
          </p:cNvPr>
          <p:cNvSpPr>
            <a:spLocks noGrp="1"/>
          </p:cNvSpPr>
          <p:nvPr>
            <p:ph sz="quarter" idx="13"/>
          </p:nvPr>
        </p:nvSpPr>
        <p:spPr/>
        <p:txBody>
          <a:bodyPr/>
          <a:lstStyle/>
          <a:p>
            <a:endParaRPr lang="es-MX"/>
          </a:p>
        </p:txBody>
      </p:sp>
      <p:sp>
        <p:nvSpPr>
          <p:cNvPr id="4" name="object 2">
            <a:extLst>
              <a:ext uri="{FF2B5EF4-FFF2-40B4-BE49-F238E27FC236}">
                <a16:creationId xmlns:a16="http://schemas.microsoft.com/office/drawing/2014/main" id="{EE08810A-3037-4163-8400-56648B3C3E79}"/>
              </a:ext>
            </a:extLst>
          </p:cNvPr>
          <p:cNvSpPr txBox="1">
            <a:spLocks/>
          </p:cNvSpPr>
          <p:nvPr/>
        </p:nvSpPr>
        <p:spPr>
          <a:xfrm>
            <a:off x="2281473" y="546507"/>
            <a:ext cx="5859247" cy="498598"/>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pPr marL="11510"/>
            <a:r>
              <a:rPr lang="es-ES_tradnl" sz="3600" spc="-195" dirty="0" err="1"/>
              <a:t>M</a:t>
            </a:r>
            <a:r>
              <a:rPr lang="es-ES_tradnl" sz="3600" spc="-59" dirty="0" err="1"/>
              <a:t>agnitude</a:t>
            </a:r>
            <a:r>
              <a:rPr lang="es-ES_tradnl" sz="3600" spc="-59" dirty="0"/>
              <a:t> </a:t>
            </a:r>
            <a:r>
              <a:rPr lang="es-ES_tradnl" sz="3600" spc="-59" dirty="0" err="1"/>
              <a:t>DFAs</a:t>
            </a:r>
            <a:endParaRPr lang="es-ES_tradnl" sz="3600" spc="-59" dirty="0"/>
          </a:p>
        </p:txBody>
      </p:sp>
      <p:sp>
        <p:nvSpPr>
          <p:cNvPr id="5" name="object 3">
            <a:extLst>
              <a:ext uri="{FF2B5EF4-FFF2-40B4-BE49-F238E27FC236}">
                <a16:creationId xmlns:a16="http://schemas.microsoft.com/office/drawing/2014/main" id="{FD790BC9-92AD-4909-8AC3-7FE679567CE9}"/>
              </a:ext>
            </a:extLst>
          </p:cNvPr>
          <p:cNvSpPr/>
          <p:nvPr/>
        </p:nvSpPr>
        <p:spPr>
          <a:xfrm>
            <a:off x="1606603" y="1493776"/>
            <a:ext cx="4398341" cy="4730291"/>
          </a:xfrm>
          <a:prstGeom prst="rect">
            <a:avLst/>
          </a:prstGeom>
          <a:blipFill>
            <a:blip r:embed="rId2" cstate="print"/>
            <a:stretch>
              <a:fillRect/>
            </a:stretch>
          </a:blipFill>
        </p:spPr>
        <p:txBody>
          <a:bodyPr wrap="square" lIns="0" tIns="0" rIns="0" bIns="0" rtlCol="0"/>
          <a:lstStyle/>
          <a:p>
            <a:pPr defTabSz="414352"/>
            <a:endParaRPr sz="1634">
              <a:solidFill>
                <a:prstClr val="black"/>
              </a:solidFill>
              <a:latin typeface="Calibri"/>
            </a:endParaRPr>
          </a:p>
        </p:txBody>
      </p:sp>
      <p:sp>
        <p:nvSpPr>
          <p:cNvPr id="6" name="object 4">
            <a:extLst>
              <a:ext uri="{FF2B5EF4-FFF2-40B4-BE49-F238E27FC236}">
                <a16:creationId xmlns:a16="http://schemas.microsoft.com/office/drawing/2014/main" id="{5A2426AC-CFE5-43A0-8F4E-2B2856CAB653}"/>
              </a:ext>
            </a:extLst>
          </p:cNvPr>
          <p:cNvSpPr/>
          <p:nvPr/>
        </p:nvSpPr>
        <p:spPr>
          <a:xfrm>
            <a:off x="6167462" y="2240663"/>
            <a:ext cx="4417935" cy="3651453"/>
          </a:xfrm>
          <a:prstGeom prst="rect">
            <a:avLst/>
          </a:prstGeom>
          <a:blipFill>
            <a:blip r:embed="rId3" cstate="print"/>
            <a:stretch>
              <a:fillRect/>
            </a:stretch>
          </a:blipFill>
        </p:spPr>
        <p:txBody>
          <a:bodyPr wrap="square" lIns="0" tIns="0" rIns="0" bIns="0" rtlCol="0"/>
          <a:lstStyle/>
          <a:p>
            <a:pPr defTabSz="414352"/>
            <a:endParaRPr sz="1634">
              <a:solidFill>
                <a:prstClr val="black"/>
              </a:solidFill>
              <a:latin typeface="Calibri"/>
            </a:endParaRPr>
          </a:p>
        </p:txBody>
      </p:sp>
      <p:sp>
        <p:nvSpPr>
          <p:cNvPr id="7" name="TextBox 4">
            <a:extLst>
              <a:ext uri="{FF2B5EF4-FFF2-40B4-BE49-F238E27FC236}">
                <a16:creationId xmlns:a16="http://schemas.microsoft.com/office/drawing/2014/main" id="{4CD5D3B1-6CA9-479A-928B-89C72CC43B2D}"/>
              </a:ext>
            </a:extLst>
          </p:cNvPr>
          <p:cNvSpPr txBox="1"/>
          <p:nvPr/>
        </p:nvSpPr>
        <p:spPr>
          <a:xfrm>
            <a:off x="6190516" y="1556658"/>
            <a:ext cx="4751172" cy="539250"/>
          </a:xfrm>
          <a:prstGeom prst="rect">
            <a:avLst/>
          </a:prstGeom>
          <a:noFill/>
        </p:spPr>
        <p:txBody>
          <a:bodyPr wrap="none" rtlCol="0">
            <a:spAutoFit/>
          </a:bodyPr>
          <a:lstStyle/>
          <a:p>
            <a:pPr defTabSz="414352"/>
            <a:r>
              <a:rPr lang="en-US" sz="2904" dirty="0" err="1">
                <a:solidFill>
                  <a:srgbClr val="FF0000"/>
                </a:solidFill>
                <a:latin typeface="Calibri"/>
              </a:rPr>
              <a:t>Comportamientos</a:t>
            </a:r>
            <a:r>
              <a:rPr lang="en-US" sz="2904" dirty="0">
                <a:solidFill>
                  <a:srgbClr val="FF0000"/>
                </a:solidFill>
                <a:latin typeface="Calibri"/>
              </a:rPr>
              <a:t> No </a:t>
            </a:r>
            <a:r>
              <a:rPr lang="en-US" sz="2904" dirty="0" err="1">
                <a:solidFill>
                  <a:srgbClr val="FF0000"/>
                </a:solidFill>
                <a:latin typeface="Calibri"/>
              </a:rPr>
              <a:t>Lineales</a:t>
            </a:r>
            <a:endParaRPr lang="en-US" sz="2904" dirty="0">
              <a:solidFill>
                <a:srgbClr val="FF0000"/>
              </a:solidFill>
              <a:latin typeface="Calibri"/>
            </a:endParaRPr>
          </a:p>
        </p:txBody>
      </p:sp>
      <p:sp>
        <p:nvSpPr>
          <p:cNvPr id="8" name="TextBox 5">
            <a:extLst>
              <a:ext uri="{FF2B5EF4-FFF2-40B4-BE49-F238E27FC236}">
                <a16:creationId xmlns:a16="http://schemas.microsoft.com/office/drawing/2014/main" id="{C8797D3D-9C15-4B0C-8062-08BB3E060867}"/>
              </a:ext>
            </a:extLst>
          </p:cNvPr>
          <p:cNvSpPr txBox="1"/>
          <p:nvPr/>
        </p:nvSpPr>
        <p:spPr>
          <a:xfrm>
            <a:off x="6927556" y="425032"/>
            <a:ext cx="3815571" cy="923330"/>
          </a:xfrm>
          <a:prstGeom prst="rect">
            <a:avLst/>
          </a:prstGeom>
          <a:noFill/>
        </p:spPr>
        <p:txBody>
          <a:bodyPr wrap="square" rtlCol="0">
            <a:spAutoFit/>
          </a:bodyPr>
          <a:lstStyle/>
          <a:p>
            <a:pPr algn="just"/>
            <a:r>
              <a:rPr lang="en-US" dirty="0"/>
              <a:t>Se </a:t>
            </a:r>
            <a:r>
              <a:rPr lang="en-US" dirty="0" err="1"/>
              <a:t>analizan</a:t>
            </a:r>
            <a:r>
              <a:rPr lang="en-US" dirty="0"/>
              <a:t> las series de los </a:t>
            </a:r>
            <a:r>
              <a:rPr lang="en-US" dirty="0" err="1"/>
              <a:t>valores</a:t>
            </a:r>
            <a:r>
              <a:rPr lang="en-US" dirty="0"/>
              <a:t> </a:t>
            </a:r>
            <a:r>
              <a:rPr lang="en-US" dirty="0" err="1"/>
              <a:t>absolutos</a:t>
            </a:r>
            <a:r>
              <a:rPr lang="en-US" dirty="0"/>
              <a:t> de las </a:t>
            </a:r>
            <a:r>
              <a:rPr lang="en-US" dirty="0" err="1"/>
              <a:t>diferencias</a:t>
            </a:r>
            <a:r>
              <a:rPr lang="en-US" dirty="0"/>
              <a:t> de </a:t>
            </a:r>
            <a:r>
              <a:rPr lang="en-US" dirty="0" err="1"/>
              <a:t>notas</a:t>
            </a:r>
            <a:r>
              <a:rPr lang="en-US" dirty="0"/>
              <a:t> </a:t>
            </a:r>
            <a:r>
              <a:rPr lang="en-US" dirty="0" err="1"/>
              <a:t>sucesivas</a:t>
            </a:r>
            <a:r>
              <a:rPr lang="en-US" dirty="0"/>
              <a:t>.</a:t>
            </a:r>
          </a:p>
        </p:txBody>
      </p:sp>
    </p:spTree>
    <p:extLst>
      <p:ext uri="{BB962C8B-B14F-4D97-AF65-F5344CB8AC3E}">
        <p14:creationId xmlns:p14="http://schemas.microsoft.com/office/powerpoint/2010/main" val="36447039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954F4B1E-BACB-450E-89E7-CF53232470C7}"/>
              </a:ext>
            </a:extLst>
          </p:cNvPr>
          <p:cNvPicPr>
            <a:picLocks noChangeAspect="1"/>
          </p:cNvPicPr>
          <p:nvPr/>
        </p:nvPicPr>
        <p:blipFill rotWithShape="1">
          <a:blip r:embed="rId2"/>
          <a:srcRect l="29183" t="53598" r="28861" b="12266"/>
          <a:stretch/>
        </p:blipFill>
        <p:spPr>
          <a:xfrm>
            <a:off x="0" y="0"/>
            <a:ext cx="6781046" cy="2988462"/>
          </a:xfrm>
          <a:prstGeom prst="rect">
            <a:avLst/>
          </a:prstGeom>
        </p:spPr>
      </p:pic>
      <p:pic>
        <p:nvPicPr>
          <p:cNvPr id="7" name="Imagen 6">
            <a:extLst>
              <a:ext uri="{FF2B5EF4-FFF2-40B4-BE49-F238E27FC236}">
                <a16:creationId xmlns:a16="http://schemas.microsoft.com/office/drawing/2014/main" id="{7C64CAB8-48A1-4654-96B9-46DD7E472964}"/>
              </a:ext>
            </a:extLst>
          </p:cNvPr>
          <p:cNvPicPr>
            <a:picLocks noChangeAspect="1"/>
          </p:cNvPicPr>
          <p:nvPr/>
        </p:nvPicPr>
        <p:blipFill rotWithShape="1">
          <a:blip r:embed="rId3"/>
          <a:srcRect l="26510" t="29322" r="25817" b="22411"/>
          <a:stretch/>
        </p:blipFill>
        <p:spPr>
          <a:xfrm>
            <a:off x="5450186" y="2928054"/>
            <a:ext cx="6307372" cy="3459112"/>
          </a:xfrm>
          <a:prstGeom prst="rect">
            <a:avLst/>
          </a:prstGeom>
        </p:spPr>
      </p:pic>
    </p:spTree>
    <p:extLst>
      <p:ext uri="{BB962C8B-B14F-4D97-AF65-F5344CB8AC3E}">
        <p14:creationId xmlns:p14="http://schemas.microsoft.com/office/powerpoint/2010/main" val="22649177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BEDD572-36D5-4B38-A51D-F1D1DB6AB91A}"/>
              </a:ext>
            </a:extLst>
          </p:cNvPr>
          <p:cNvSpPr>
            <a:spLocks noGrp="1"/>
          </p:cNvSpPr>
          <p:nvPr>
            <p:ph type="title"/>
          </p:nvPr>
        </p:nvSpPr>
        <p:spPr/>
        <p:txBody>
          <a:bodyPr/>
          <a:lstStyle/>
          <a:p>
            <a:r>
              <a:rPr lang="es-US" dirty="0"/>
              <a:t>Determinismo en el espacio fase</a:t>
            </a:r>
            <a:endParaRPr lang="es-MX" dirty="0"/>
          </a:p>
        </p:txBody>
      </p:sp>
      <p:sp>
        <p:nvSpPr>
          <p:cNvPr id="3" name="Marcador de contenido 2">
            <a:extLst>
              <a:ext uri="{FF2B5EF4-FFF2-40B4-BE49-F238E27FC236}">
                <a16:creationId xmlns:a16="http://schemas.microsoft.com/office/drawing/2014/main" id="{3F3F9511-924C-4C17-B7F0-04687F17534A}"/>
              </a:ext>
            </a:extLst>
          </p:cNvPr>
          <p:cNvSpPr>
            <a:spLocks noGrp="1"/>
          </p:cNvSpPr>
          <p:nvPr>
            <p:ph sz="quarter" idx="13"/>
          </p:nvPr>
        </p:nvSpPr>
        <p:spPr>
          <a:xfrm>
            <a:off x="794441" y="841178"/>
            <a:ext cx="10394707" cy="3311189"/>
          </a:xfrm>
        </p:spPr>
        <p:txBody>
          <a:bodyPr/>
          <a:lstStyle/>
          <a:p>
            <a:pPr algn="just"/>
            <a:r>
              <a:rPr lang="es-US" dirty="0"/>
              <a:t>El sistema dinámico es determinista si las condiciones iniciales y las ecuaciones diferenciales especifican un camino único atreves del plano fase.</a:t>
            </a:r>
          </a:p>
        </p:txBody>
      </p:sp>
      <p:pic>
        <p:nvPicPr>
          <p:cNvPr id="5" name="Imagen 4">
            <a:extLst>
              <a:ext uri="{FF2B5EF4-FFF2-40B4-BE49-F238E27FC236}">
                <a16:creationId xmlns:a16="http://schemas.microsoft.com/office/drawing/2014/main" id="{1FE404B9-9342-41CD-805D-9991D89581C4}"/>
              </a:ext>
            </a:extLst>
          </p:cNvPr>
          <p:cNvPicPr>
            <a:picLocks noChangeAspect="1"/>
          </p:cNvPicPr>
          <p:nvPr/>
        </p:nvPicPr>
        <p:blipFill>
          <a:blip r:embed="rId2"/>
          <a:stretch>
            <a:fillRect/>
          </a:stretch>
        </p:blipFill>
        <p:spPr>
          <a:xfrm>
            <a:off x="6241439" y="3006570"/>
            <a:ext cx="4062413" cy="3338513"/>
          </a:xfrm>
          <a:prstGeom prst="rect">
            <a:avLst/>
          </a:prstGeom>
        </p:spPr>
      </p:pic>
      <p:pic>
        <p:nvPicPr>
          <p:cNvPr id="6" name="Imagen 5">
            <a:extLst>
              <a:ext uri="{FF2B5EF4-FFF2-40B4-BE49-F238E27FC236}">
                <a16:creationId xmlns:a16="http://schemas.microsoft.com/office/drawing/2014/main" id="{135214FA-1CAB-4DA8-956E-354909339CA7}"/>
              </a:ext>
            </a:extLst>
          </p:cNvPr>
          <p:cNvPicPr>
            <a:picLocks noChangeAspect="1"/>
          </p:cNvPicPr>
          <p:nvPr/>
        </p:nvPicPr>
        <p:blipFill>
          <a:blip r:embed="rId3"/>
          <a:stretch>
            <a:fillRect/>
          </a:stretch>
        </p:blipFill>
        <p:spPr>
          <a:xfrm>
            <a:off x="1293730" y="3006570"/>
            <a:ext cx="4062413" cy="3335455"/>
          </a:xfrm>
          <a:prstGeom prst="rect">
            <a:avLst/>
          </a:prstGeom>
        </p:spPr>
      </p:pic>
    </p:spTree>
    <p:extLst>
      <p:ext uri="{BB962C8B-B14F-4D97-AF65-F5344CB8AC3E}">
        <p14:creationId xmlns:p14="http://schemas.microsoft.com/office/powerpoint/2010/main" val="3089499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28FE80-F929-4D05-905B-D08C86261094}"/>
              </a:ext>
            </a:extLst>
          </p:cNvPr>
          <p:cNvSpPr>
            <a:spLocks noGrp="1"/>
          </p:cNvSpPr>
          <p:nvPr>
            <p:ph type="title"/>
          </p:nvPr>
        </p:nvSpPr>
        <p:spPr>
          <a:xfrm>
            <a:off x="622426" y="79218"/>
            <a:ext cx="10396882" cy="1151965"/>
          </a:xfrm>
        </p:spPr>
        <p:txBody>
          <a:bodyPr/>
          <a:lstStyle/>
          <a:p>
            <a:r>
              <a:rPr lang="es-US" dirty="0"/>
              <a:t>Reconstrucción del espacio fase</a:t>
            </a:r>
            <a:endParaRPr lang="es-MX" dirty="0"/>
          </a:p>
        </p:txBody>
      </p:sp>
      <p:sp>
        <p:nvSpPr>
          <p:cNvPr id="3" name="Marcador de contenido 2">
            <a:extLst>
              <a:ext uri="{FF2B5EF4-FFF2-40B4-BE49-F238E27FC236}">
                <a16:creationId xmlns:a16="http://schemas.microsoft.com/office/drawing/2014/main" id="{AE1B3018-362A-4FF7-A8BD-897A4840A3C6}"/>
              </a:ext>
            </a:extLst>
          </p:cNvPr>
          <p:cNvSpPr>
            <a:spLocks noGrp="1"/>
          </p:cNvSpPr>
          <p:nvPr>
            <p:ph sz="quarter" idx="13"/>
          </p:nvPr>
        </p:nvSpPr>
        <p:spPr>
          <a:xfrm>
            <a:off x="559050" y="1031021"/>
            <a:ext cx="10394707" cy="3311189"/>
          </a:xfrm>
        </p:spPr>
        <p:txBody>
          <a:bodyPr>
            <a:normAutofit lnSpcReduction="10000"/>
          </a:bodyPr>
          <a:lstStyle/>
          <a:p>
            <a:pPr algn="just"/>
            <a:r>
              <a:rPr lang="es-MX" sz="1800" dirty="0">
                <a:effectLst/>
                <a:latin typeface="Times New Roman" panose="02020603050405020304" pitchFamily="18" charset="0"/>
                <a:ea typeface="Calibri" panose="020F0502020204030204" pitchFamily="34" charset="0"/>
                <a:cs typeface="Times New Roman" panose="02020603050405020304" pitchFamily="18" charset="0"/>
              </a:rPr>
              <a:t>No es una tarea trivial distinguir la dinámica caótica de la estocástica u obtener evidencia de la no linealidad determinista a partir de registros empíricos de todo el sistema.</a:t>
            </a:r>
            <a:endParaRPr lang="es-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s-MX" sz="1800" dirty="0">
                <a:effectLst/>
                <a:latin typeface="Times New Roman" panose="02020603050405020304" pitchFamily="18" charset="0"/>
                <a:ea typeface="Calibri" panose="020F0502020204030204" pitchFamily="34" charset="0"/>
                <a:cs typeface="Times New Roman" panose="02020603050405020304" pitchFamily="18" charset="0"/>
              </a:rPr>
              <a:t>El teorema de tokens Establece que, dado un sistema dinámico suave, el espacio de estados del sistema puede reconstruirse a partir de una serie temporal de observaciones de la evolución del sistema. Específicamente, el teorema afirma que, bajo ciertas condiciones, una incrustación de retraso temporal de los datos de la serie puede crear un espacio de fases reconstruido que es topológicamente equivalente al espacio de fases del sistema original</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s-MX" dirty="0"/>
          </a:p>
        </p:txBody>
      </p:sp>
      <p:pic>
        <p:nvPicPr>
          <p:cNvPr id="5" name="Imagen 4">
            <a:extLst>
              <a:ext uri="{FF2B5EF4-FFF2-40B4-BE49-F238E27FC236}">
                <a16:creationId xmlns:a16="http://schemas.microsoft.com/office/drawing/2014/main" id="{FEC883E3-6A25-4744-A522-D55ACC6A2AE1}"/>
              </a:ext>
            </a:extLst>
          </p:cNvPr>
          <p:cNvPicPr>
            <a:picLocks noChangeAspect="1"/>
          </p:cNvPicPr>
          <p:nvPr/>
        </p:nvPicPr>
        <p:blipFill>
          <a:blip r:embed="rId2"/>
          <a:stretch>
            <a:fillRect/>
          </a:stretch>
        </p:blipFill>
        <p:spPr>
          <a:xfrm>
            <a:off x="3869677" y="3794359"/>
            <a:ext cx="2494909" cy="2561076"/>
          </a:xfrm>
          <a:prstGeom prst="rect">
            <a:avLst/>
          </a:prstGeom>
        </p:spPr>
      </p:pic>
      <p:pic>
        <p:nvPicPr>
          <p:cNvPr id="7" name="Imagen 6">
            <a:extLst>
              <a:ext uri="{FF2B5EF4-FFF2-40B4-BE49-F238E27FC236}">
                <a16:creationId xmlns:a16="http://schemas.microsoft.com/office/drawing/2014/main" id="{8E2CBAA6-ECAC-4A58-A254-40331DE742E8}"/>
              </a:ext>
            </a:extLst>
          </p:cNvPr>
          <p:cNvPicPr>
            <a:picLocks noChangeAspect="1"/>
          </p:cNvPicPr>
          <p:nvPr/>
        </p:nvPicPr>
        <p:blipFill>
          <a:blip r:embed="rId3"/>
          <a:stretch>
            <a:fillRect/>
          </a:stretch>
        </p:blipFill>
        <p:spPr>
          <a:xfrm>
            <a:off x="7705574" y="3911097"/>
            <a:ext cx="2491016" cy="2561076"/>
          </a:xfrm>
          <a:prstGeom prst="rect">
            <a:avLst/>
          </a:prstGeom>
        </p:spPr>
      </p:pic>
    </p:spTree>
    <p:extLst>
      <p:ext uri="{BB962C8B-B14F-4D97-AF65-F5344CB8AC3E}">
        <p14:creationId xmlns:p14="http://schemas.microsoft.com/office/powerpoint/2010/main" val="48386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2524F49-A042-4BD9-A006-E5C6E6631EBB}"/>
              </a:ext>
            </a:extLst>
          </p:cNvPr>
          <p:cNvSpPr>
            <a:spLocks noGrp="1"/>
          </p:cNvSpPr>
          <p:nvPr>
            <p:ph type="title"/>
          </p:nvPr>
        </p:nvSpPr>
        <p:spPr/>
        <p:txBody>
          <a:bodyPr/>
          <a:lstStyle/>
          <a:p>
            <a:r>
              <a:rPr lang="es-US" dirty="0"/>
              <a:t>Índice j</a:t>
            </a:r>
            <a:endParaRPr lang="es-MX" dirty="0"/>
          </a:p>
        </p:txBody>
      </p:sp>
      <p:sp>
        <p:nvSpPr>
          <p:cNvPr id="3" name="Marcador de contenido 2">
            <a:extLst>
              <a:ext uri="{FF2B5EF4-FFF2-40B4-BE49-F238E27FC236}">
                <a16:creationId xmlns:a16="http://schemas.microsoft.com/office/drawing/2014/main" id="{03CF8223-AC5B-4B6A-A9E7-1E2A2C5281D4}"/>
              </a:ext>
            </a:extLst>
          </p:cNvPr>
          <p:cNvSpPr>
            <a:spLocks noGrp="1"/>
          </p:cNvSpPr>
          <p:nvPr>
            <p:ph sz="quarter" idx="13"/>
          </p:nvPr>
        </p:nvSpPr>
        <p:spPr/>
        <p:txBody>
          <a:bodyPr/>
          <a:lstStyle/>
          <a:p>
            <a:r>
              <a:rPr lang="es-US" sz="1800" dirty="0">
                <a:effectLst/>
                <a:latin typeface="Times New Roman" panose="02020603050405020304" pitchFamily="18" charset="0"/>
                <a:ea typeface="Calibri" panose="020F0502020204030204" pitchFamily="34" charset="0"/>
              </a:rPr>
              <a:t>La motivación principal de este proyecto de tesis es probar un nuevo método para detectar características deterministas en datos empíricos, desarrollado por investigadores en colaboración entre el ICF UNAM y </a:t>
            </a:r>
            <a:r>
              <a:rPr lang="es-US" sz="1800" dirty="0" err="1">
                <a:effectLst/>
                <a:latin typeface="Times New Roman" panose="02020603050405020304" pitchFamily="18" charset="0"/>
                <a:ea typeface="Calibri" panose="020F0502020204030204" pitchFamily="34" charset="0"/>
              </a:rPr>
              <a:t>CinC</a:t>
            </a:r>
            <a:r>
              <a:rPr lang="es-US" sz="1800" dirty="0">
                <a:effectLst/>
                <a:latin typeface="Times New Roman" panose="02020603050405020304" pitchFamily="18" charset="0"/>
                <a:ea typeface="Calibri" panose="020F0502020204030204" pitchFamily="34" charset="0"/>
              </a:rPr>
              <a:t> UAEM. </a:t>
            </a:r>
          </a:p>
          <a:p>
            <a:r>
              <a:rPr lang="es-US" sz="1800" dirty="0">
                <a:latin typeface="Times New Roman" panose="02020603050405020304" pitchFamily="18" charset="0"/>
              </a:rPr>
              <a:t>Es un índice estadístico llamado </a:t>
            </a:r>
            <a:r>
              <a:rPr lang="es-US" sz="1800" b="1" dirty="0">
                <a:latin typeface="Times New Roman" panose="02020603050405020304" pitchFamily="18" charset="0"/>
              </a:rPr>
              <a:t>índice j</a:t>
            </a:r>
            <a:r>
              <a:rPr lang="es-US" sz="1800" dirty="0">
                <a:latin typeface="Times New Roman" panose="02020603050405020304" pitchFamily="18" charset="0"/>
              </a:rPr>
              <a:t>, basado en las fases de Fourier y detecta características deterministas que son propias de la serie de tiempo. El índice J cuantifica en un cierto sentido el grado de irregularidad de dinámicas no lineales.</a:t>
            </a:r>
            <a:endParaRPr lang="es-MX" dirty="0"/>
          </a:p>
        </p:txBody>
      </p:sp>
    </p:spTree>
    <p:extLst>
      <p:ext uri="{BB962C8B-B14F-4D97-AF65-F5344CB8AC3E}">
        <p14:creationId xmlns:p14="http://schemas.microsoft.com/office/powerpoint/2010/main" val="16313881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3A73358-5E34-4D78-817C-C68D7CF376BB}"/>
              </a:ext>
            </a:extLst>
          </p:cNvPr>
          <p:cNvSpPr>
            <a:spLocks noGrp="1"/>
          </p:cNvSpPr>
          <p:nvPr>
            <p:ph type="title"/>
          </p:nvPr>
        </p:nvSpPr>
        <p:spPr/>
        <p:txBody>
          <a:bodyPr/>
          <a:lstStyle/>
          <a:p>
            <a:r>
              <a:rPr lang="es-US" dirty="0"/>
              <a:t>Fases de Fourier</a:t>
            </a:r>
            <a:endParaRPr lang="es-MX" dirty="0"/>
          </a:p>
        </p:txBody>
      </p:sp>
      <p:sp>
        <p:nvSpPr>
          <p:cNvPr id="3" name="Marcador de contenido 2">
            <a:extLst>
              <a:ext uri="{FF2B5EF4-FFF2-40B4-BE49-F238E27FC236}">
                <a16:creationId xmlns:a16="http://schemas.microsoft.com/office/drawing/2014/main" id="{37FCCADA-2CB1-4962-AE4F-763F16963AFD}"/>
              </a:ext>
            </a:extLst>
          </p:cNvPr>
          <p:cNvSpPr>
            <a:spLocks noGrp="1"/>
          </p:cNvSpPr>
          <p:nvPr>
            <p:ph sz="quarter" idx="13"/>
          </p:nvPr>
        </p:nvSpPr>
        <p:spPr/>
        <p:txBody>
          <a:bodyPr>
            <a:normAutofit fontScale="92500" lnSpcReduction="10000"/>
          </a:bodyPr>
          <a:lstStyle/>
          <a:p>
            <a:pPr algn="just"/>
            <a:r>
              <a:rPr lang="es-US" sz="1800" dirty="0">
                <a:effectLst/>
                <a:latin typeface="Calibri" panose="020F0502020204030204" pitchFamily="34" charset="0"/>
                <a:ea typeface="Calibri" panose="020F0502020204030204" pitchFamily="34" charset="0"/>
                <a:cs typeface="Times New Roman" panose="02020603050405020304" pitchFamily="18" charset="0"/>
              </a:rPr>
              <a:t>Herramienta matemática</a:t>
            </a:r>
          </a:p>
          <a:p>
            <a:r>
              <a:rPr lang="es-MX" sz="1800" dirty="0">
                <a:effectLst/>
                <a:latin typeface="Calibri" panose="020F0502020204030204" pitchFamily="34" charset="0"/>
                <a:ea typeface="Calibri" panose="020F0502020204030204" pitchFamily="34" charset="0"/>
                <a:cs typeface="Times New Roman" panose="02020603050405020304" pitchFamily="18" charset="0"/>
              </a:rPr>
              <a:t>transforma señales del dominio del tiempo a funciones definidas en el dominio de la frecuencia </a:t>
            </a:r>
          </a:p>
          <a:p>
            <a:r>
              <a:rPr lang="es-MX" sz="1800" dirty="0">
                <a:effectLst/>
                <a:latin typeface="Calibri" panose="020F0502020204030204" pitchFamily="34" charset="0"/>
                <a:ea typeface="Calibri" panose="020F0502020204030204" pitchFamily="34" charset="0"/>
                <a:cs typeface="Times New Roman" panose="02020603050405020304" pitchFamily="18" charset="0"/>
              </a:rPr>
              <a:t>es posible analizar características que no son fáciles de identificar en el dominio del tiempo.</a:t>
            </a:r>
          </a:p>
          <a:p>
            <a:endParaRPr lang="es-MX" sz="1800" dirty="0">
              <a:latin typeface="Calibri" panose="020F0502020204030204" pitchFamily="34" charset="0"/>
              <a:cs typeface="Times New Roman" panose="02020603050405020304" pitchFamily="18" charset="0"/>
            </a:endParaRPr>
          </a:p>
          <a:p>
            <a:endParaRPr lang="es-MX" sz="1800" dirty="0">
              <a:latin typeface="Calibri" panose="020F0502020204030204" pitchFamily="34" charset="0"/>
              <a:cs typeface="Times New Roman" panose="02020603050405020304" pitchFamily="18" charset="0"/>
            </a:endParaRPr>
          </a:p>
          <a:p>
            <a:r>
              <a:rPr lang="es-MX" sz="1800" dirty="0">
                <a:latin typeface="Calibri" panose="020F0502020204030204" pitchFamily="34" charset="0"/>
                <a:cs typeface="Times New Roman" panose="02020603050405020304" pitchFamily="18" charset="0"/>
              </a:rPr>
              <a:t>Amplitudes de Fourier: Contienen la información lineal de la señal, representando cuánto contribuye cada frecuencia a la señal total. Fases de Fourier: Contienen la información no lineal, determinando cómo se combinan las frecuencias en el tiempo, lo que puede llevar a formas de onda complejas y comportamientos no lineales en la señal.</a:t>
            </a:r>
          </a:p>
          <a:p>
            <a:endParaRPr lang="es-MX" dirty="0"/>
          </a:p>
        </p:txBody>
      </p:sp>
      <mc:AlternateContent xmlns:mc="http://schemas.openxmlformats.org/markup-compatibility/2006" xmlns:a14="http://schemas.microsoft.com/office/drawing/2010/main">
        <mc:Choice Requires="a14">
          <p:sp>
            <p:nvSpPr>
              <p:cNvPr id="7" name="CuadroTexto 6">
                <a:extLst>
                  <a:ext uri="{FF2B5EF4-FFF2-40B4-BE49-F238E27FC236}">
                    <a16:creationId xmlns:a16="http://schemas.microsoft.com/office/drawing/2014/main" id="{50E3107E-0808-4D46-9E8E-CF4814848B3F}"/>
                  </a:ext>
                </a:extLst>
              </p:cNvPr>
              <p:cNvSpPr txBox="1"/>
              <p:nvPr/>
            </p:nvSpPr>
            <p:spPr>
              <a:xfrm>
                <a:off x="2814029" y="3230103"/>
                <a:ext cx="6138248" cy="65947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s-MX" i="1" smtClean="0">
                          <a:latin typeface="Cambria Math" panose="02040503050406030204" pitchFamily="18" charset="0"/>
                        </a:rPr>
                        <m:t>𝑋</m:t>
                      </m:r>
                      <m:d>
                        <m:dPr>
                          <m:begChr m:val="["/>
                          <m:endChr m:val="]"/>
                          <m:ctrlPr>
                            <a:rPr lang="es-MX" i="1">
                              <a:solidFill>
                                <a:srgbClr val="836967"/>
                              </a:solidFill>
                              <a:latin typeface="Cambria Math" panose="02040503050406030204" pitchFamily="18" charset="0"/>
                            </a:rPr>
                          </m:ctrlPr>
                        </m:dPr>
                        <m:e>
                          <m:r>
                            <a:rPr lang="es-MX" i="1">
                              <a:latin typeface="Cambria Math" panose="02040503050406030204" pitchFamily="18" charset="0"/>
                            </a:rPr>
                            <m:t>𝑓</m:t>
                          </m:r>
                        </m:e>
                      </m:d>
                      <m:r>
                        <a:rPr lang="es-MX" i="0">
                          <a:latin typeface="Cambria Math" panose="02040503050406030204" pitchFamily="18" charset="0"/>
                        </a:rPr>
                        <m:t>= </m:t>
                      </m:r>
                      <m:nary>
                        <m:naryPr>
                          <m:chr m:val="∑"/>
                          <m:limLoc m:val="subSup"/>
                          <m:ctrlPr>
                            <a:rPr lang="es-MX" i="1">
                              <a:latin typeface="Cambria Math" panose="02040503050406030204" pitchFamily="18" charset="0"/>
                            </a:rPr>
                          </m:ctrlPr>
                        </m:naryPr>
                        <m:sub>
                          <m:r>
                            <a:rPr lang="es-MX" i="1">
                              <a:latin typeface="Cambria Math" panose="02040503050406030204" pitchFamily="18" charset="0"/>
                            </a:rPr>
                            <m:t>𝑛</m:t>
                          </m:r>
                          <m:r>
                            <a:rPr lang="es-MX" i="0">
                              <a:latin typeface="Cambria Math" panose="02040503050406030204" pitchFamily="18" charset="0"/>
                            </a:rPr>
                            <m:t>=</m:t>
                          </m:r>
                          <m:r>
                            <a:rPr lang="es-MX" i="0">
                              <a:latin typeface="Cambria Math" panose="02040503050406030204" pitchFamily="18" charset="0"/>
                            </a:rPr>
                            <m:t>0</m:t>
                          </m:r>
                        </m:sub>
                        <m:sup>
                          <m:r>
                            <a:rPr lang="es-MX" i="1">
                              <a:latin typeface="Cambria Math" panose="02040503050406030204" pitchFamily="18" charset="0"/>
                            </a:rPr>
                            <m:t>𝑁</m:t>
                          </m:r>
                          <m:r>
                            <a:rPr lang="es-MX" i="0">
                              <a:latin typeface="Cambria Math" panose="02040503050406030204" pitchFamily="18" charset="0"/>
                            </a:rPr>
                            <m:t>−</m:t>
                          </m:r>
                          <m:r>
                            <a:rPr lang="es-MX" i="0">
                              <a:latin typeface="Cambria Math" panose="02040503050406030204" pitchFamily="18" charset="0"/>
                            </a:rPr>
                            <m:t>1</m:t>
                          </m:r>
                        </m:sup>
                        <m:e>
                          <m:r>
                            <a:rPr lang="es-MX" i="1">
                              <a:latin typeface="Cambria Math" panose="02040503050406030204" pitchFamily="18" charset="0"/>
                            </a:rPr>
                            <m:t>𝑥</m:t>
                          </m:r>
                          <m:d>
                            <m:dPr>
                              <m:begChr m:val="["/>
                              <m:endChr m:val="]"/>
                              <m:ctrlPr>
                                <a:rPr lang="es-MX" i="1">
                                  <a:solidFill>
                                    <a:srgbClr val="836967"/>
                                  </a:solidFill>
                                  <a:latin typeface="Cambria Math" panose="02040503050406030204" pitchFamily="18" charset="0"/>
                                </a:rPr>
                              </m:ctrlPr>
                            </m:dPr>
                            <m:e>
                              <m:r>
                                <a:rPr lang="es-MX" i="1">
                                  <a:latin typeface="Cambria Math" panose="02040503050406030204" pitchFamily="18" charset="0"/>
                                </a:rPr>
                                <m:t>𝑛</m:t>
                              </m:r>
                            </m:e>
                          </m:d>
                          <m:sSup>
                            <m:sSupPr>
                              <m:ctrlPr>
                                <a:rPr lang="es-MX" i="1">
                                  <a:solidFill>
                                    <a:srgbClr val="836967"/>
                                  </a:solidFill>
                                  <a:latin typeface="Cambria Math" panose="02040503050406030204" pitchFamily="18" charset="0"/>
                                </a:rPr>
                              </m:ctrlPr>
                            </m:sSupPr>
                            <m:e>
                              <m:r>
                                <a:rPr lang="es-MX" i="1">
                                  <a:latin typeface="Cambria Math" panose="02040503050406030204" pitchFamily="18" charset="0"/>
                                </a:rPr>
                                <m:t>𝑒</m:t>
                              </m:r>
                            </m:e>
                            <m:sup>
                              <m:r>
                                <a:rPr lang="es-MX" i="0">
                                  <a:latin typeface="Cambria Math" panose="02040503050406030204" pitchFamily="18" charset="0"/>
                                </a:rPr>
                                <m:t>−</m:t>
                              </m:r>
                              <m:r>
                                <a:rPr lang="es-MX" i="1">
                                  <a:latin typeface="Cambria Math" panose="02040503050406030204" pitchFamily="18" charset="0"/>
                                </a:rPr>
                                <m:t>𝑖</m:t>
                              </m:r>
                              <m:r>
                                <a:rPr lang="es-MX" i="0">
                                  <a:latin typeface="Cambria Math" panose="02040503050406030204" pitchFamily="18" charset="0"/>
                                </a:rPr>
                                <m:t>2</m:t>
                              </m:r>
                              <m:r>
                                <a:rPr lang="es-MX" i="1">
                                  <a:latin typeface="Cambria Math" panose="02040503050406030204" pitchFamily="18" charset="0"/>
                                </a:rPr>
                                <m:t>𝜋</m:t>
                              </m:r>
                              <m:r>
                                <a:rPr lang="es-MX" i="1">
                                  <a:latin typeface="Cambria Math" panose="02040503050406030204" pitchFamily="18" charset="0"/>
                                </a:rPr>
                                <m:t>𝑓</m:t>
                              </m:r>
                              <m:f>
                                <m:fPr>
                                  <m:type m:val="lin"/>
                                  <m:ctrlPr>
                                    <a:rPr lang="es-MX" i="1">
                                      <a:latin typeface="Cambria Math" panose="02040503050406030204" pitchFamily="18" charset="0"/>
                                    </a:rPr>
                                  </m:ctrlPr>
                                </m:fPr>
                                <m:num>
                                  <m:r>
                                    <a:rPr lang="es-MX" i="1">
                                      <a:latin typeface="Cambria Math" panose="02040503050406030204" pitchFamily="18" charset="0"/>
                                    </a:rPr>
                                    <m:t>𝑛</m:t>
                                  </m:r>
                                </m:num>
                                <m:den>
                                  <m:r>
                                    <a:rPr lang="es-MX" i="1">
                                      <a:latin typeface="Cambria Math" panose="02040503050406030204" pitchFamily="18" charset="0"/>
                                    </a:rPr>
                                    <m:t>𝑁</m:t>
                                  </m:r>
                                </m:den>
                              </m:f>
                            </m:sup>
                          </m:sSup>
                        </m:e>
                      </m:nary>
                      <m:r>
                        <a:rPr lang="es-MX" i="0">
                          <a:latin typeface="Cambria Math" panose="02040503050406030204" pitchFamily="18" charset="0"/>
                        </a:rPr>
                        <m:t>=</m:t>
                      </m:r>
                      <m:r>
                        <a:rPr lang="es-MX" i="1">
                          <a:latin typeface="Cambria Math" panose="02040503050406030204" pitchFamily="18" charset="0"/>
                        </a:rPr>
                        <m:t>𝑎</m:t>
                      </m:r>
                      <m:d>
                        <m:dPr>
                          <m:begChr m:val="["/>
                          <m:endChr m:val="]"/>
                          <m:ctrlPr>
                            <a:rPr lang="es-MX" i="1">
                              <a:solidFill>
                                <a:srgbClr val="836967"/>
                              </a:solidFill>
                              <a:latin typeface="Cambria Math" panose="02040503050406030204" pitchFamily="18" charset="0"/>
                            </a:rPr>
                          </m:ctrlPr>
                        </m:dPr>
                        <m:e>
                          <m:r>
                            <a:rPr lang="es-MX" i="1">
                              <a:latin typeface="Cambria Math" panose="02040503050406030204" pitchFamily="18" charset="0"/>
                            </a:rPr>
                            <m:t>𝑓</m:t>
                          </m:r>
                        </m:e>
                      </m:d>
                      <m:r>
                        <a:rPr lang="es-MX" i="0">
                          <a:latin typeface="Cambria Math" panose="02040503050406030204" pitchFamily="18" charset="0"/>
                        </a:rPr>
                        <m:t>+</m:t>
                      </m:r>
                      <m:r>
                        <a:rPr lang="es-MX" i="1">
                          <a:latin typeface="Cambria Math" panose="02040503050406030204" pitchFamily="18" charset="0"/>
                        </a:rPr>
                        <m:t>𝑖𝑏</m:t>
                      </m:r>
                      <m:d>
                        <m:dPr>
                          <m:begChr m:val="["/>
                          <m:endChr m:val="]"/>
                          <m:ctrlPr>
                            <a:rPr lang="es-MX" i="1">
                              <a:solidFill>
                                <a:srgbClr val="836967"/>
                              </a:solidFill>
                              <a:latin typeface="Cambria Math" panose="02040503050406030204" pitchFamily="18" charset="0"/>
                            </a:rPr>
                          </m:ctrlPr>
                        </m:dPr>
                        <m:e>
                          <m:r>
                            <a:rPr lang="es-MX" i="1">
                              <a:latin typeface="Cambria Math" panose="02040503050406030204" pitchFamily="18" charset="0"/>
                            </a:rPr>
                            <m:t>𝑓</m:t>
                          </m:r>
                        </m:e>
                      </m:d>
                      <m:r>
                        <a:rPr lang="es-MX" i="0">
                          <a:latin typeface="Cambria Math" panose="02040503050406030204" pitchFamily="18" charset="0"/>
                        </a:rPr>
                        <m:t>=</m:t>
                      </m:r>
                      <m:r>
                        <a:rPr lang="es-MX" i="1">
                          <a:latin typeface="Cambria Math" panose="02040503050406030204" pitchFamily="18" charset="0"/>
                        </a:rPr>
                        <m:t>𝐴</m:t>
                      </m:r>
                      <m:d>
                        <m:dPr>
                          <m:begChr m:val="["/>
                          <m:endChr m:val="]"/>
                          <m:ctrlPr>
                            <a:rPr lang="es-MX" i="1">
                              <a:solidFill>
                                <a:srgbClr val="836967"/>
                              </a:solidFill>
                              <a:latin typeface="Cambria Math" panose="02040503050406030204" pitchFamily="18" charset="0"/>
                            </a:rPr>
                          </m:ctrlPr>
                        </m:dPr>
                        <m:e>
                          <m:r>
                            <a:rPr lang="es-MX" i="1">
                              <a:latin typeface="Cambria Math" panose="02040503050406030204" pitchFamily="18" charset="0"/>
                            </a:rPr>
                            <m:t>𝑓</m:t>
                          </m:r>
                        </m:e>
                      </m:d>
                      <m:sSup>
                        <m:sSupPr>
                          <m:ctrlPr>
                            <a:rPr lang="es-MX" i="1">
                              <a:solidFill>
                                <a:srgbClr val="836967"/>
                              </a:solidFill>
                              <a:latin typeface="Cambria Math" panose="02040503050406030204" pitchFamily="18" charset="0"/>
                            </a:rPr>
                          </m:ctrlPr>
                        </m:sSupPr>
                        <m:e>
                          <m:r>
                            <a:rPr lang="es-MX" i="1">
                              <a:latin typeface="Cambria Math" panose="02040503050406030204" pitchFamily="18" charset="0"/>
                            </a:rPr>
                            <m:t>𝑒</m:t>
                          </m:r>
                        </m:e>
                        <m:sup>
                          <m:r>
                            <a:rPr lang="es-MX" i="1">
                              <a:latin typeface="Cambria Math" panose="02040503050406030204" pitchFamily="18" charset="0"/>
                            </a:rPr>
                            <m:t>𝑖</m:t>
                          </m:r>
                          <m:r>
                            <a:rPr lang="es-MX" i="1" smtClean="0">
                              <a:latin typeface="Cambria Math" panose="02040503050406030204" pitchFamily="18" charset="0"/>
                            </a:rPr>
                            <m:t>𝜙</m:t>
                          </m:r>
                          <m:r>
                            <a:rPr lang="es-US" b="0" i="1" smtClean="0">
                              <a:latin typeface="Cambria Math" panose="02040503050406030204" pitchFamily="18" charset="0"/>
                            </a:rPr>
                            <m:t>[</m:t>
                          </m:r>
                          <m:r>
                            <a:rPr lang="es-US" b="0" i="1" smtClean="0">
                              <a:latin typeface="Cambria Math" panose="02040503050406030204" pitchFamily="18" charset="0"/>
                            </a:rPr>
                            <m:t>𝑓</m:t>
                          </m:r>
                          <m:r>
                            <a:rPr lang="es-US" b="0" i="1" smtClean="0">
                              <a:latin typeface="Cambria Math" panose="02040503050406030204" pitchFamily="18" charset="0"/>
                            </a:rPr>
                            <m:t>]</m:t>
                          </m:r>
                        </m:sup>
                      </m:sSup>
                    </m:oMath>
                  </m:oMathPara>
                </a14:m>
                <a:endParaRPr lang="es-MX" dirty="0"/>
              </a:p>
            </p:txBody>
          </p:sp>
        </mc:Choice>
        <mc:Fallback xmlns="">
          <p:sp>
            <p:nvSpPr>
              <p:cNvPr id="7" name="CuadroTexto 6">
                <a:extLst>
                  <a:ext uri="{FF2B5EF4-FFF2-40B4-BE49-F238E27FC236}">
                    <a16:creationId xmlns:a16="http://schemas.microsoft.com/office/drawing/2014/main" id="{50E3107E-0808-4D46-9E8E-CF4814848B3F}"/>
                  </a:ext>
                </a:extLst>
              </p:cNvPr>
              <p:cNvSpPr txBox="1">
                <a:spLocks noRot="1" noChangeAspect="1" noMove="1" noResize="1" noEditPoints="1" noAdjustHandles="1" noChangeArrowheads="1" noChangeShapeType="1" noTextEdit="1"/>
              </p:cNvSpPr>
              <p:nvPr/>
            </p:nvSpPr>
            <p:spPr>
              <a:xfrm>
                <a:off x="2814029" y="3230103"/>
                <a:ext cx="6138248" cy="659476"/>
              </a:xfrm>
              <a:prstGeom prst="rect">
                <a:avLst/>
              </a:prstGeom>
              <a:blipFill>
                <a:blip r:embed="rId2"/>
                <a:stretch>
                  <a:fillRect/>
                </a:stretch>
              </a:blipFill>
            </p:spPr>
            <p:txBody>
              <a:bodyPr/>
              <a:lstStyle/>
              <a:p>
                <a:r>
                  <a:rPr lang="es-MX">
                    <a:noFill/>
                  </a:rPr>
                  <a:t> </a:t>
                </a:r>
              </a:p>
            </p:txBody>
          </p:sp>
        </mc:Fallback>
      </mc:AlternateContent>
    </p:spTree>
    <p:extLst>
      <p:ext uri="{BB962C8B-B14F-4D97-AF65-F5344CB8AC3E}">
        <p14:creationId xmlns:p14="http://schemas.microsoft.com/office/powerpoint/2010/main" val="25658089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B9D8335A-6D25-4E83-850A-AEE1E5197E2B}"/>
              </a:ext>
            </a:extLst>
          </p:cNvPr>
          <p:cNvPicPr>
            <a:picLocks noChangeAspect="1"/>
          </p:cNvPicPr>
          <p:nvPr/>
        </p:nvPicPr>
        <p:blipFill rotWithShape="1">
          <a:blip r:embed="rId2"/>
          <a:srcRect l="50000" t="23301" r="11559" b="12814"/>
          <a:stretch/>
        </p:blipFill>
        <p:spPr>
          <a:xfrm>
            <a:off x="2670772" y="226336"/>
            <a:ext cx="6850456" cy="6166733"/>
          </a:xfrm>
          <a:prstGeom prst="rect">
            <a:avLst/>
          </a:prstGeom>
        </p:spPr>
      </p:pic>
    </p:spTree>
    <p:extLst>
      <p:ext uri="{BB962C8B-B14F-4D97-AF65-F5344CB8AC3E}">
        <p14:creationId xmlns:p14="http://schemas.microsoft.com/office/powerpoint/2010/main" val="9893169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B29E641C-FBC0-46DE-857A-F3AD3663C8E8}"/>
              </a:ext>
            </a:extLst>
          </p:cNvPr>
          <p:cNvPicPr>
            <a:picLocks noChangeAspect="1"/>
          </p:cNvPicPr>
          <p:nvPr/>
        </p:nvPicPr>
        <p:blipFill rotWithShape="1">
          <a:blip r:embed="rId2"/>
          <a:srcRect l="9099" t="23439" r="52178" b="27894"/>
          <a:stretch/>
        </p:blipFill>
        <p:spPr>
          <a:xfrm>
            <a:off x="2575977" y="550277"/>
            <a:ext cx="7346621" cy="5001340"/>
          </a:xfrm>
          <a:prstGeom prst="rect">
            <a:avLst/>
          </a:prstGeom>
        </p:spPr>
      </p:pic>
    </p:spTree>
    <p:extLst>
      <p:ext uri="{BB962C8B-B14F-4D97-AF65-F5344CB8AC3E}">
        <p14:creationId xmlns:p14="http://schemas.microsoft.com/office/powerpoint/2010/main" val="14789886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cstate="email">
            <a:duotone>
              <a:schemeClr val="bg1">
                <a:shade val="48000"/>
                <a:satMod val="110000"/>
                <a:lumMod val="40000"/>
              </a:schemeClr>
              <a:schemeClr val="bg1">
                <a:tint val="90000"/>
                <a:lumMod val="106000"/>
              </a:schemeClr>
            </a:duotone>
            <a:extLst>
              <a:ext uri="{28A0092B-C50C-407E-A947-70E740481C1C}">
                <a14:useLocalDpi xmlns:a14="http://schemas.microsoft.com/office/drawing/2010/main"/>
              </a:ext>
            </a:extLst>
          </a:blip>
          <a:stretch/>
        </a:blipFill>
        <a:effectLst/>
      </p:bgPr>
    </p:bg>
    <p:spTree>
      <p:nvGrpSpPr>
        <p:cNvPr id="1" name=""/>
        <p:cNvGrpSpPr/>
        <p:nvPr/>
      </p:nvGrpSpPr>
      <p:grpSpPr>
        <a:xfrm>
          <a:off x="0" y="0"/>
          <a:ext cx="0" cy="0"/>
          <a:chOff x="0" y="0"/>
          <a:chExt cx="0" cy="0"/>
        </a:xfrm>
      </p:grpSpPr>
      <p:pic>
        <p:nvPicPr>
          <p:cNvPr id="13" name="Imagen 12">
            <a:extLst>
              <a:ext uri="{FF2B5EF4-FFF2-40B4-BE49-F238E27FC236}">
                <a16:creationId xmlns:a16="http://schemas.microsoft.com/office/drawing/2014/main" id="{284D9E6E-1488-4C48-96E2-5AD22DB15A8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useBgFill="1">
        <p:nvSpPr>
          <p:cNvPr id="15" name="Rectángulo 14">
            <a:extLst>
              <a:ext uri="{FF2B5EF4-FFF2-40B4-BE49-F238E27FC236}">
                <a16:creationId xmlns:a16="http://schemas.microsoft.com/office/drawing/2014/main" id="{259A489D-D09D-415E-86FC-38C9FDE754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7" name="Forma libre 9">
            <a:extLst>
              <a:ext uri="{FF2B5EF4-FFF2-40B4-BE49-F238E27FC236}">
                <a16:creationId xmlns:a16="http://schemas.microsoft.com/office/drawing/2014/main" id="{519759D8-4786-4286-B5C6-BA530F880F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9" name="Rectángulo 18">
            <a:extLst>
              <a:ext uri="{FF2B5EF4-FFF2-40B4-BE49-F238E27FC236}">
                <a16:creationId xmlns:a16="http://schemas.microsoft.com/office/drawing/2014/main" id="{C36BB43D-3044-4A61-A858-BB2E2A3C4A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7554139" cy="6380796"/>
          </a:xfrm>
          <a:prstGeom prst="rect">
            <a:avLst/>
          </a:prstGeom>
          <a:gradFill flip="none" rotWithShape="1">
            <a:gsLst>
              <a:gs pos="34000">
                <a:schemeClr val="accent1"/>
              </a:gs>
              <a:gs pos="100000">
                <a:schemeClr val="accent1">
                  <a:lumMod val="60000"/>
                </a:schemeClr>
              </a:gs>
            </a:gsLst>
            <a:lin ang="8100000" scaled="1"/>
            <a:tileRect/>
          </a:gradFill>
          <a:ln>
            <a:noFill/>
          </a:ln>
        </p:spPr>
        <p:style>
          <a:lnRef idx="1">
            <a:schemeClr val="accent1"/>
          </a:lnRef>
          <a:fillRef idx="3">
            <a:schemeClr val="accent1"/>
          </a:fillRef>
          <a:effectRef idx="2">
            <a:schemeClr val="accent1"/>
          </a:effectRef>
          <a:fontRef idx="minor">
            <a:schemeClr val="lt1"/>
          </a:fontRef>
        </p:style>
      </p:sp>
      <p:sp>
        <p:nvSpPr>
          <p:cNvPr id="2" name="Título 1">
            <a:extLst>
              <a:ext uri="{FF2B5EF4-FFF2-40B4-BE49-F238E27FC236}">
                <a16:creationId xmlns:a16="http://schemas.microsoft.com/office/drawing/2014/main" id="{01941825-9472-4B27-9F6F-14975494444E}"/>
              </a:ext>
            </a:extLst>
          </p:cNvPr>
          <p:cNvSpPr>
            <a:spLocks noGrp="1"/>
          </p:cNvSpPr>
          <p:nvPr>
            <p:ph type="title"/>
          </p:nvPr>
        </p:nvSpPr>
        <p:spPr>
          <a:xfrm>
            <a:off x="443467" y="477205"/>
            <a:ext cx="6625031" cy="1360100"/>
          </a:xfrm>
        </p:spPr>
        <p:txBody>
          <a:bodyPr rtlCol="0">
            <a:normAutofit fontScale="90000"/>
          </a:bodyPr>
          <a:lstStyle/>
          <a:p>
            <a:pPr algn="ctr" rtl="0"/>
            <a:r>
              <a:rPr lang="es-ES" dirty="0">
                <a:solidFill>
                  <a:schemeClr val="bg1"/>
                </a:solidFill>
              </a:rPr>
              <a:t>Partituras musicales</a:t>
            </a:r>
          </a:p>
        </p:txBody>
      </p:sp>
      <p:sp>
        <p:nvSpPr>
          <p:cNvPr id="4" name="Marcador de contenido 3">
            <a:extLst>
              <a:ext uri="{FF2B5EF4-FFF2-40B4-BE49-F238E27FC236}">
                <a16:creationId xmlns:a16="http://schemas.microsoft.com/office/drawing/2014/main" id="{2E894C11-E4E7-4F16-BA12-DC099A121EAD}"/>
              </a:ext>
            </a:extLst>
          </p:cNvPr>
          <p:cNvSpPr>
            <a:spLocks noGrp="1"/>
          </p:cNvSpPr>
          <p:nvPr>
            <p:ph sz="quarter" idx="13"/>
          </p:nvPr>
        </p:nvSpPr>
        <p:spPr>
          <a:xfrm>
            <a:off x="685801" y="2063396"/>
            <a:ext cx="6382698" cy="3993372"/>
          </a:xfrm>
        </p:spPr>
        <p:txBody>
          <a:bodyPr/>
          <a:lstStyle/>
          <a:p>
            <a:pPr algn="just"/>
            <a:r>
              <a:rPr lang="es-US" sz="1800" dirty="0">
                <a:effectLst/>
                <a:latin typeface="Times New Roman" panose="02020603050405020304" pitchFamily="18" charset="0"/>
                <a:ea typeface="Calibri" panose="020F0502020204030204" pitchFamily="34" charset="0"/>
                <a:cs typeface="Times New Roman" panose="02020603050405020304" pitchFamily="18" charset="0"/>
              </a:rPr>
              <a:t>Las partituras musicales son una representación escrita muy precisa de una pieza musical. </a:t>
            </a:r>
          </a:p>
          <a:p>
            <a:pPr algn="just"/>
            <a:r>
              <a:rPr lang="es-US" sz="1800" dirty="0">
                <a:effectLst/>
                <a:latin typeface="Times New Roman" panose="02020603050405020304" pitchFamily="18" charset="0"/>
                <a:ea typeface="Calibri" panose="020F0502020204030204" pitchFamily="34" charset="0"/>
              </a:rPr>
              <a:t>La estructura de la música es un sistema complejo sometido a factores culturales, acústicos, técnicas de composición y percepción de la audiencia</a:t>
            </a:r>
            <a:endParaRPr lang="es-MX" dirty="0"/>
          </a:p>
        </p:txBody>
      </p:sp>
      <p:pic>
        <p:nvPicPr>
          <p:cNvPr id="2050" name="Picture 2">
            <a:extLst>
              <a:ext uri="{FF2B5EF4-FFF2-40B4-BE49-F238E27FC236}">
                <a16:creationId xmlns:a16="http://schemas.microsoft.com/office/drawing/2014/main" id="{5B2F3847-10F9-4CB5-BD35-25CD2C7BD41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86489" y="213919"/>
            <a:ext cx="4129054" cy="55327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92590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3D1329-D243-49F1-8C15-AD96D2DE22B8}"/>
              </a:ext>
            </a:extLst>
          </p:cNvPr>
          <p:cNvSpPr>
            <a:spLocks noGrp="1"/>
          </p:cNvSpPr>
          <p:nvPr>
            <p:ph type="title"/>
          </p:nvPr>
        </p:nvSpPr>
        <p:spPr/>
        <p:txBody>
          <a:bodyPr>
            <a:normAutofit fontScale="90000"/>
          </a:bodyPr>
          <a:lstStyle/>
          <a:p>
            <a:r>
              <a:rPr lang="es-US" dirty="0"/>
              <a:t>Procedimiento aplicable a univariante y multivariante</a:t>
            </a:r>
            <a:endParaRPr lang="es-MX" dirty="0"/>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E1D6E249-51B4-451F-AF1A-4F0A9733526D}"/>
                  </a:ext>
                </a:extLst>
              </p:cNvPr>
              <p:cNvSpPr>
                <a:spLocks noGrp="1"/>
              </p:cNvSpPr>
              <p:nvPr>
                <p:ph sz="quarter" idx="13"/>
              </p:nvPr>
            </p:nvSpPr>
            <p:spPr>
              <a:xfrm>
                <a:off x="685801" y="1139943"/>
                <a:ext cx="10394707" cy="3260041"/>
              </a:xfrm>
            </p:spPr>
            <p:txBody>
              <a:bodyPr/>
              <a:lstStyle/>
              <a:p>
                <a:r>
                  <a:rPr lang="es-US" dirty="0"/>
                  <a:t>en el caso bivariante, se construye una secuencia  de vectores de las fases de Fourier de las dos series de tiempo </a:t>
                </a:r>
                <a14:m>
                  <m:oMath xmlns:m="http://schemas.openxmlformats.org/officeDocument/2006/math">
                    <m:sSub>
                      <m:sSubPr>
                        <m:ctrlPr>
                          <a:rPr lang="es-US" b="0" i="1" smtClean="0">
                            <a:latin typeface="Cambria Math" panose="02040503050406030204" pitchFamily="18" charset="0"/>
                          </a:rPr>
                        </m:ctrlPr>
                      </m:sSubPr>
                      <m:e>
                        <m:r>
                          <a:rPr lang="es-US" b="0" i="1" smtClean="0">
                            <a:latin typeface="Cambria Math" panose="02040503050406030204" pitchFamily="18" charset="0"/>
                          </a:rPr>
                          <m:t>𝑠</m:t>
                        </m:r>
                      </m:e>
                      <m:sub>
                        <m:r>
                          <a:rPr lang="es-US" b="0" i="1" smtClean="0">
                            <a:latin typeface="Cambria Math" panose="02040503050406030204" pitchFamily="18" charset="0"/>
                          </a:rPr>
                          <m:t>1</m:t>
                        </m:r>
                      </m:sub>
                    </m:sSub>
                    <m:d>
                      <m:dPr>
                        <m:ctrlPr>
                          <a:rPr lang="es-US" b="0" i="1" smtClean="0">
                            <a:latin typeface="Cambria Math" panose="02040503050406030204" pitchFamily="18" charset="0"/>
                          </a:rPr>
                        </m:ctrlPr>
                      </m:dPr>
                      <m:e>
                        <m:r>
                          <a:rPr lang="es-US" b="0" i="1" smtClean="0">
                            <a:latin typeface="Cambria Math" panose="02040503050406030204" pitchFamily="18" charset="0"/>
                          </a:rPr>
                          <m:t>𝑡</m:t>
                        </m:r>
                      </m:e>
                    </m:d>
                    <m:r>
                      <a:rPr lang="es-US" b="0" i="1" smtClean="0">
                        <a:latin typeface="Cambria Math" panose="02040503050406030204" pitchFamily="18" charset="0"/>
                      </a:rPr>
                      <m:t> </m:t>
                    </m:r>
                    <m:r>
                      <a:rPr lang="es-US" b="0" i="1" smtClean="0">
                        <a:latin typeface="Cambria Math" panose="02040503050406030204" pitchFamily="18" charset="0"/>
                      </a:rPr>
                      <m:t>𝑦</m:t>
                    </m:r>
                    <m:r>
                      <a:rPr lang="es-US" b="0" i="1" smtClean="0">
                        <a:latin typeface="Cambria Math" panose="02040503050406030204" pitchFamily="18" charset="0"/>
                      </a:rPr>
                      <m:t> </m:t>
                    </m:r>
                    <m:sSub>
                      <m:sSubPr>
                        <m:ctrlPr>
                          <a:rPr lang="es-US" b="0" i="1" smtClean="0">
                            <a:latin typeface="Cambria Math" panose="02040503050406030204" pitchFamily="18" charset="0"/>
                          </a:rPr>
                        </m:ctrlPr>
                      </m:sSubPr>
                      <m:e>
                        <m:r>
                          <a:rPr lang="es-US" b="0" i="1" smtClean="0">
                            <a:latin typeface="Cambria Math" panose="02040503050406030204" pitchFamily="18" charset="0"/>
                          </a:rPr>
                          <m:t>𝑠</m:t>
                        </m:r>
                      </m:e>
                      <m:sub>
                        <m:r>
                          <a:rPr lang="es-US" b="0" i="1" smtClean="0">
                            <a:latin typeface="Cambria Math" panose="02040503050406030204" pitchFamily="18" charset="0"/>
                          </a:rPr>
                          <m:t>2</m:t>
                        </m:r>
                      </m:sub>
                    </m:sSub>
                    <m:r>
                      <a:rPr lang="es-US" b="0" i="1" smtClean="0">
                        <a:latin typeface="Cambria Math" panose="02040503050406030204" pitchFamily="18" charset="0"/>
                      </a:rPr>
                      <m:t>(</m:t>
                    </m:r>
                    <m:r>
                      <a:rPr lang="es-US" b="0" i="1" smtClean="0">
                        <a:latin typeface="Cambria Math" panose="02040503050406030204" pitchFamily="18" charset="0"/>
                      </a:rPr>
                      <m:t>𝑡</m:t>
                    </m:r>
                    <m:r>
                      <a:rPr lang="es-US" b="0" i="1" smtClean="0">
                        <a:latin typeface="Cambria Math" panose="02040503050406030204" pitchFamily="18" charset="0"/>
                      </a:rPr>
                      <m:t>)</m:t>
                    </m:r>
                  </m:oMath>
                </a14:m>
                <a:r>
                  <a:rPr lang="es-US" dirty="0"/>
                  <a:t>.</a:t>
                </a:r>
                <a:endParaRPr lang="es-MX" dirty="0"/>
              </a:p>
              <a:p>
                <a:r>
                  <a:rPr lang="es-MX" dirty="0"/>
                  <a:t>Para el caso univariante, se pueden crear vectores de fase bidimensionales considerando las transformadas de Fourier de las señales con retardo temporal </a:t>
                </a:r>
                <a14:m>
                  <m:oMath xmlns:m="http://schemas.openxmlformats.org/officeDocument/2006/math">
                    <m:r>
                      <a:rPr lang="es-US" b="0" i="1" smtClean="0">
                        <a:latin typeface="Cambria Math" panose="02040503050406030204" pitchFamily="18" charset="0"/>
                      </a:rPr>
                      <m:t>𝑠</m:t>
                    </m:r>
                    <m:d>
                      <m:dPr>
                        <m:ctrlPr>
                          <a:rPr lang="es-US" b="0" i="1" smtClean="0">
                            <a:latin typeface="Cambria Math" panose="02040503050406030204" pitchFamily="18" charset="0"/>
                          </a:rPr>
                        </m:ctrlPr>
                      </m:dPr>
                      <m:e>
                        <m:r>
                          <a:rPr lang="es-US" b="0" i="1" smtClean="0">
                            <a:latin typeface="Cambria Math" panose="02040503050406030204" pitchFamily="18" charset="0"/>
                          </a:rPr>
                          <m:t>𝑡</m:t>
                        </m:r>
                      </m:e>
                    </m:d>
                  </m:oMath>
                </a14:m>
                <a:r>
                  <a:rPr lang="es-MX" dirty="0"/>
                  <a:t> y </a:t>
                </a:r>
                <a14:m>
                  <m:oMath xmlns:m="http://schemas.openxmlformats.org/officeDocument/2006/math">
                    <m:r>
                      <a:rPr lang="es-US" b="0" i="1" smtClean="0">
                        <a:latin typeface="Cambria Math" panose="02040503050406030204" pitchFamily="18" charset="0"/>
                      </a:rPr>
                      <m:t>𝑠</m:t>
                    </m:r>
                    <m:d>
                      <m:dPr>
                        <m:ctrlPr>
                          <a:rPr lang="es-US" b="0" i="1" smtClean="0">
                            <a:latin typeface="Cambria Math" panose="02040503050406030204" pitchFamily="18" charset="0"/>
                          </a:rPr>
                        </m:ctrlPr>
                      </m:dPr>
                      <m:e>
                        <m:r>
                          <a:rPr lang="es-US" b="0" i="1" smtClean="0">
                            <a:latin typeface="Cambria Math" panose="02040503050406030204" pitchFamily="18" charset="0"/>
                          </a:rPr>
                          <m:t>𝑡</m:t>
                        </m:r>
                        <m:r>
                          <a:rPr lang="es-US" b="0" i="1" smtClean="0">
                            <a:latin typeface="Cambria Math" panose="02040503050406030204" pitchFamily="18" charset="0"/>
                          </a:rPr>
                          <m:t>+</m:t>
                        </m:r>
                        <m:r>
                          <a:rPr lang="es-US" b="0" i="1" smtClean="0">
                            <a:latin typeface="Cambria Math" panose="02040503050406030204" pitchFamily="18" charset="0"/>
                          </a:rPr>
                          <m:t>𝜏</m:t>
                        </m:r>
                      </m:e>
                    </m:d>
                  </m:oMath>
                </a14:m>
                <a:r>
                  <a:rPr lang="es-MX" dirty="0"/>
                  <a:t>.</a:t>
                </a:r>
              </a:p>
            </p:txBody>
          </p:sp>
        </mc:Choice>
        <mc:Fallback xmlns="">
          <p:sp>
            <p:nvSpPr>
              <p:cNvPr id="3" name="Marcador de contenido 2">
                <a:extLst>
                  <a:ext uri="{FF2B5EF4-FFF2-40B4-BE49-F238E27FC236}">
                    <a16:creationId xmlns:a16="http://schemas.microsoft.com/office/drawing/2014/main" id="{E1D6E249-51B4-451F-AF1A-4F0A9733526D}"/>
                  </a:ext>
                </a:extLst>
              </p:cNvPr>
              <p:cNvSpPr>
                <a:spLocks noGrp="1" noRot="1" noChangeAspect="1" noMove="1" noResize="1" noEditPoints="1" noAdjustHandles="1" noChangeArrowheads="1" noChangeShapeType="1" noTextEdit="1"/>
              </p:cNvSpPr>
              <p:nvPr>
                <p:ph sz="quarter" idx="13"/>
              </p:nvPr>
            </p:nvSpPr>
            <p:spPr>
              <a:xfrm>
                <a:off x="685801" y="1139943"/>
                <a:ext cx="10394707" cy="3260041"/>
              </a:xfrm>
              <a:blipFill>
                <a:blip r:embed="rId2"/>
                <a:stretch>
                  <a:fillRect l="-1349"/>
                </a:stretch>
              </a:blipFill>
            </p:spPr>
            <p:txBody>
              <a:bodyPr/>
              <a:lstStyle/>
              <a:p>
                <a:r>
                  <a:rPr lang="es-MX">
                    <a:noFill/>
                  </a:rPr>
                  <a:t> </a:t>
                </a:r>
              </a:p>
            </p:txBody>
          </p:sp>
        </mc:Fallback>
      </mc:AlternateContent>
      <p:graphicFrame>
        <p:nvGraphicFramePr>
          <p:cNvPr id="6" name="Tabla 6">
            <a:extLst>
              <a:ext uri="{FF2B5EF4-FFF2-40B4-BE49-F238E27FC236}">
                <a16:creationId xmlns:a16="http://schemas.microsoft.com/office/drawing/2014/main" id="{DCD4FF46-BCBC-4CD9-BD88-F9C6E5BD384A}"/>
              </a:ext>
            </a:extLst>
          </p:cNvPr>
          <p:cNvGraphicFramePr>
            <a:graphicFrameLocks noGrp="1"/>
          </p:cNvGraphicFramePr>
          <p:nvPr>
            <p:extLst>
              <p:ext uri="{D42A27DB-BD31-4B8C-83A1-F6EECF244321}">
                <p14:modId xmlns:p14="http://schemas.microsoft.com/office/powerpoint/2010/main" val="4280831378"/>
              </p:ext>
            </p:extLst>
          </p:nvPr>
        </p:nvGraphicFramePr>
        <p:xfrm>
          <a:off x="2502780" y="4112447"/>
          <a:ext cx="6502400" cy="741680"/>
        </p:xfrm>
        <a:graphic>
          <a:graphicData uri="http://schemas.openxmlformats.org/drawingml/2006/table">
            <a:tbl>
              <a:tblPr firstRow="1" bandRow="1">
                <a:tableStyleId>{21E4AEA4-8DFA-4A89-87EB-49C32662AFE0}</a:tableStyleId>
              </a:tblPr>
              <a:tblGrid>
                <a:gridCol w="812800">
                  <a:extLst>
                    <a:ext uri="{9D8B030D-6E8A-4147-A177-3AD203B41FA5}">
                      <a16:colId xmlns:a16="http://schemas.microsoft.com/office/drawing/2014/main" val="323858333"/>
                    </a:ext>
                  </a:extLst>
                </a:gridCol>
                <a:gridCol w="812800">
                  <a:extLst>
                    <a:ext uri="{9D8B030D-6E8A-4147-A177-3AD203B41FA5}">
                      <a16:colId xmlns:a16="http://schemas.microsoft.com/office/drawing/2014/main" val="4259620256"/>
                    </a:ext>
                  </a:extLst>
                </a:gridCol>
                <a:gridCol w="812800">
                  <a:extLst>
                    <a:ext uri="{9D8B030D-6E8A-4147-A177-3AD203B41FA5}">
                      <a16:colId xmlns:a16="http://schemas.microsoft.com/office/drawing/2014/main" val="106553801"/>
                    </a:ext>
                  </a:extLst>
                </a:gridCol>
                <a:gridCol w="812800">
                  <a:extLst>
                    <a:ext uri="{9D8B030D-6E8A-4147-A177-3AD203B41FA5}">
                      <a16:colId xmlns:a16="http://schemas.microsoft.com/office/drawing/2014/main" val="1983960499"/>
                    </a:ext>
                  </a:extLst>
                </a:gridCol>
                <a:gridCol w="812800">
                  <a:extLst>
                    <a:ext uri="{9D8B030D-6E8A-4147-A177-3AD203B41FA5}">
                      <a16:colId xmlns:a16="http://schemas.microsoft.com/office/drawing/2014/main" val="1756950578"/>
                    </a:ext>
                  </a:extLst>
                </a:gridCol>
                <a:gridCol w="812800">
                  <a:extLst>
                    <a:ext uri="{9D8B030D-6E8A-4147-A177-3AD203B41FA5}">
                      <a16:colId xmlns:a16="http://schemas.microsoft.com/office/drawing/2014/main" val="2961877448"/>
                    </a:ext>
                  </a:extLst>
                </a:gridCol>
                <a:gridCol w="812800">
                  <a:extLst>
                    <a:ext uri="{9D8B030D-6E8A-4147-A177-3AD203B41FA5}">
                      <a16:colId xmlns:a16="http://schemas.microsoft.com/office/drawing/2014/main" val="4222595221"/>
                    </a:ext>
                  </a:extLst>
                </a:gridCol>
                <a:gridCol w="812800">
                  <a:extLst>
                    <a:ext uri="{9D8B030D-6E8A-4147-A177-3AD203B41FA5}">
                      <a16:colId xmlns:a16="http://schemas.microsoft.com/office/drawing/2014/main" val="1967547624"/>
                    </a:ext>
                  </a:extLst>
                </a:gridCol>
              </a:tblGrid>
              <a:tr h="370840">
                <a:tc>
                  <a:txBody>
                    <a:bodyPr/>
                    <a:lstStyle/>
                    <a:p>
                      <a:r>
                        <a:rPr lang="es-US" b="0" dirty="0"/>
                        <a:t>S1</a:t>
                      </a:r>
                      <a:endParaRPr lang="es-MX" b="0" dirty="0"/>
                    </a:p>
                  </a:txBody>
                  <a:tcPr/>
                </a:tc>
                <a:tc>
                  <a:txBody>
                    <a:bodyPr/>
                    <a:lstStyle/>
                    <a:p>
                      <a:r>
                        <a:rPr lang="es-US" b="0" dirty="0"/>
                        <a:t>f1</a:t>
                      </a:r>
                      <a:endParaRPr lang="es-MX" b="0" dirty="0"/>
                    </a:p>
                  </a:txBody>
                  <a:tcPr/>
                </a:tc>
                <a:tc>
                  <a:txBody>
                    <a:bodyPr/>
                    <a:lstStyle/>
                    <a:p>
                      <a:r>
                        <a:rPr lang="es-US" b="0" dirty="0"/>
                        <a:t>f2</a:t>
                      </a:r>
                      <a:endParaRPr lang="es-MX" b="0" dirty="0"/>
                    </a:p>
                  </a:txBody>
                  <a:tcPr/>
                </a:tc>
                <a:tc>
                  <a:txBody>
                    <a:bodyPr/>
                    <a:lstStyle/>
                    <a:p>
                      <a:r>
                        <a:rPr lang="es-US" b="0" dirty="0"/>
                        <a:t>f3</a:t>
                      </a:r>
                      <a:endParaRPr lang="es-MX" b="0" dirty="0"/>
                    </a:p>
                  </a:txBody>
                  <a:tcPr/>
                </a:tc>
                <a:tc>
                  <a:txBody>
                    <a:bodyPr/>
                    <a:lstStyle/>
                    <a:p>
                      <a:r>
                        <a:rPr lang="es-US" b="0" dirty="0"/>
                        <a:t>f4</a:t>
                      </a:r>
                      <a:endParaRPr lang="es-MX" b="0" dirty="0"/>
                    </a:p>
                  </a:txBody>
                  <a:tcPr/>
                </a:tc>
                <a:tc>
                  <a:txBody>
                    <a:bodyPr/>
                    <a:lstStyle/>
                    <a:p>
                      <a:r>
                        <a:rPr lang="es-US" b="0" dirty="0"/>
                        <a:t>f5</a:t>
                      </a:r>
                      <a:endParaRPr lang="es-MX" b="0" dirty="0"/>
                    </a:p>
                  </a:txBody>
                  <a:tcPr/>
                </a:tc>
                <a:tc>
                  <a:txBody>
                    <a:bodyPr/>
                    <a:lstStyle/>
                    <a:p>
                      <a:r>
                        <a:rPr lang="es-US" b="0" dirty="0"/>
                        <a:t>…….</a:t>
                      </a:r>
                      <a:endParaRPr lang="es-MX" b="0" dirty="0"/>
                    </a:p>
                  </a:txBody>
                  <a:tcPr/>
                </a:tc>
                <a:tc>
                  <a:txBody>
                    <a:bodyPr/>
                    <a:lstStyle/>
                    <a:p>
                      <a:r>
                        <a:rPr lang="es-US" b="0" dirty="0" err="1"/>
                        <a:t>fN</a:t>
                      </a:r>
                      <a:endParaRPr lang="es-MX" b="0" dirty="0"/>
                    </a:p>
                  </a:txBody>
                  <a:tcPr/>
                </a:tc>
                <a:extLst>
                  <a:ext uri="{0D108BD9-81ED-4DB2-BD59-A6C34878D82A}">
                    <a16:rowId xmlns:a16="http://schemas.microsoft.com/office/drawing/2014/main" val="79118895"/>
                  </a:ext>
                </a:extLst>
              </a:tr>
              <a:tr h="370840">
                <a:tc>
                  <a:txBody>
                    <a:bodyPr/>
                    <a:lstStyle/>
                    <a:p>
                      <a:r>
                        <a:rPr lang="es-US" b="0" dirty="0"/>
                        <a:t>S2</a:t>
                      </a:r>
                      <a:endParaRPr lang="es-MX" b="0" dirty="0"/>
                    </a:p>
                  </a:txBody>
                  <a:tcPr/>
                </a:tc>
                <a:tc>
                  <a:txBody>
                    <a:bodyPr/>
                    <a:lstStyle/>
                    <a:p>
                      <a:r>
                        <a:rPr lang="es-US" b="0" dirty="0"/>
                        <a:t>f1</a:t>
                      </a:r>
                      <a:endParaRPr lang="es-MX" b="0" dirty="0"/>
                    </a:p>
                  </a:txBody>
                  <a:tcPr/>
                </a:tc>
                <a:tc>
                  <a:txBody>
                    <a:bodyPr/>
                    <a:lstStyle/>
                    <a:p>
                      <a:r>
                        <a:rPr lang="es-US" b="0" dirty="0"/>
                        <a:t>f2</a:t>
                      </a:r>
                      <a:endParaRPr lang="es-MX" b="0" dirty="0"/>
                    </a:p>
                  </a:txBody>
                  <a:tcPr/>
                </a:tc>
                <a:tc>
                  <a:txBody>
                    <a:bodyPr/>
                    <a:lstStyle/>
                    <a:p>
                      <a:r>
                        <a:rPr lang="es-US" b="0" dirty="0"/>
                        <a:t>f3</a:t>
                      </a:r>
                      <a:endParaRPr lang="es-MX" b="0" dirty="0"/>
                    </a:p>
                  </a:txBody>
                  <a:tcPr/>
                </a:tc>
                <a:tc>
                  <a:txBody>
                    <a:bodyPr/>
                    <a:lstStyle/>
                    <a:p>
                      <a:r>
                        <a:rPr lang="es-US" b="0" dirty="0"/>
                        <a:t>f4</a:t>
                      </a:r>
                      <a:endParaRPr lang="es-MX" b="0" dirty="0"/>
                    </a:p>
                  </a:txBody>
                  <a:tcPr/>
                </a:tc>
                <a:tc>
                  <a:txBody>
                    <a:bodyPr/>
                    <a:lstStyle/>
                    <a:p>
                      <a:r>
                        <a:rPr lang="es-US" b="0" dirty="0"/>
                        <a:t>f5</a:t>
                      </a:r>
                      <a:endParaRPr lang="es-MX" b="0" dirty="0"/>
                    </a:p>
                  </a:txBody>
                  <a:tcPr/>
                </a:tc>
                <a:tc>
                  <a:txBody>
                    <a:bodyPr/>
                    <a:lstStyle/>
                    <a:p>
                      <a:r>
                        <a:rPr lang="es-US" b="0" dirty="0"/>
                        <a:t>……..</a:t>
                      </a:r>
                      <a:endParaRPr lang="es-MX" b="0" dirty="0"/>
                    </a:p>
                  </a:txBody>
                  <a:tcPr/>
                </a:tc>
                <a:tc>
                  <a:txBody>
                    <a:bodyPr/>
                    <a:lstStyle/>
                    <a:p>
                      <a:r>
                        <a:rPr lang="es-US" b="0" dirty="0" err="1"/>
                        <a:t>fN</a:t>
                      </a:r>
                      <a:endParaRPr lang="es-MX" b="0" dirty="0"/>
                    </a:p>
                  </a:txBody>
                  <a:tcPr/>
                </a:tc>
                <a:extLst>
                  <a:ext uri="{0D108BD9-81ED-4DB2-BD59-A6C34878D82A}">
                    <a16:rowId xmlns:a16="http://schemas.microsoft.com/office/drawing/2014/main" val="1927367020"/>
                  </a:ext>
                </a:extLst>
              </a:tr>
            </a:tbl>
          </a:graphicData>
        </a:graphic>
      </p:graphicFrame>
    </p:spTree>
    <p:extLst>
      <p:ext uri="{BB962C8B-B14F-4D97-AF65-F5344CB8AC3E}">
        <p14:creationId xmlns:p14="http://schemas.microsoft.com/office/powerpoint/2010/main" val="18017829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4DA96B-B406-439D-A74B-EB338CD47E58}"/>
              </a:ext>
            </a:extLst>
          </p:cNvPr>
          <p:cNvSpPr>
            <a:spLocks noGrp="1"/>
          </p:cNvSpPr>
          <p:nvPr>
            <p:ph type="title"/>
          </p:nvPr>
        </p:nvSpPr>
        <p:spPr/>
        <p:txBody>
          <a:bodyPr/>
          <a:lstStyle/>
          <a:p>
            <a:endParaRPr lang="es-MX"/>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570FDB6F-0397-4D17-86A7-E0E24FFF8BB3}"/>
                  </a:ext>
                </a:extLst>
              </p:cNvPr>
              <p:cNvSpPr>
                <a:spLocks noGrp="1"/>
              </p:cNvSpPr>
              <p:nvPr>
                <p:ph sz="quarter" idx="13"/>
              </p:nvPr>
            </p:nvSpPr>
            <p:spPr>
              <a:xfrm>
                <a:off x="821602" y="3810715"/>
                <a:ext cx="10394707" cy="3311189"/>
              </a:xfrm>
            </p:spPr>
            <p:txBody>
              <a:bodyPr/>
              <a:lstStyle/>
              <a:p>
                <a:r>
                  <a:rPr lang="es-US" sz="1800" dirty="0">
                    <a:effectLst/>
                    <a:latin typeface="Times New Roman" panose="02020603050405020304" pitchFamily="18" charset="0"/>
                    <a:ea typeface="Times New Roman" panose="02020603050405020304" pitchFamily="18" charset="0"/>
                    <a:cs typeface="Times New Roman" panose="02020603050405020304" pitchFamily="18" charset="0"/>
                  </a:rPr>
                  <a:t>Estos caminos pueden ser </a:t>
                </a:r>
                <a14:m>
                  <m:oMath xmlns:m="http://schemas.openxmlformats.org/officeDocument/2006/math">
                    <m:sSub>
                      <m:sSubPr>
                        <m:ctrlPr>
                          <a:rPr lang="es-MX"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𝜙</m:t>
                        </m:r>
                      </m:e>
                      <m:sub>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1</m:t>
                        </m:r>
                      </m:sub>
                    </m:sSub>
                    <m:d>
                      <m:dPr>
                        <m:ctrlPr>
                          <a:rPr lang="es-MX" sz="18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𝑓</m:t>
                        </m:r>
                      </m:e>
                    </m:d>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+2</m:t>
                    </m:r>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𝜋</m:t>
                    </m:r>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 </m:t>
                    </m:r>
                    <m:sSub>
                      <m:sSubPr>
                        <m:ctrlPr>
                          <a:rPr lang="es-MX"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𝜙</m:t>
                        </m:r>
                      </m:e>
                      <m:sub>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2</m:t>
                        </m:r>
                      </m:sub>
                    </m:sSub>
                    <m:d>
                      <m:dPr>
                        <m:ctrlPr>
                          <a:rPr lang="es-MX" sz="18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𝑓</m:t>
                        </m:r>
                      </m:e>
                    </m:d>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 </m:t>
                    </m:r>
                    <m:sSub>
                      <m:sSubPr>
                        <m:ctrlPr>
                          <a:rPr lang="es-MX"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𝜙</m:t>
                        </m:r>
                      </m:e>
                      <m:sub>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1</m:t>
                        </m:r>
                      </m:sub>
                    </m:sSub>
                    <m:d>
                      <m:dPr>
                        <m:ctrlPr>
                          <a:rPr lang="es-MX" sz="18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𝑓</m:t>
                        </m:r>
                      </m:e>
                    </m:d>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 </m:t>
                    </m:r>
                    <m:sSub>
                      <m:sSubPr>
                        <m:ctrlPr>
                          <a:rPr lang="es-MX"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𝜙</m:t>
                        </m:r>
                      </m:e>
                      <m:sub>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2</m:t>
                        </m:r>
                      </m:sub>
                    </m:sSub>
                    <m:d>
                      <m:dPr>
                        <m:ctrlPr>
                          <a:rPr lang="es-MX" sz="18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𝑓</m:t>
                        </m:r>
                      </m:e>
                    </m:d>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+2</m:t>
                    </m:r>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𝜋</m:t>
                    </m:r>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 </m:t>
                    </m:r>
                    <m:sSub>
                      <m:sSubPr>
                        <m:ctrlPr>
                          <a:rPr lang="es-MX"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𝜙</m:t>
                        </m:r>
                      </m:e>
                      <m:sub>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1</m:t>
                        </m:r>
                      </m:sub>
                    </m:sSub>
                    <m:d>
                      <m:dPr>
                        <m:ctrlPr>
                          <a:rPr lang="es-MX" sz="18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𝑓</m:t>
                        </m:r>
                      </m:e>
                    </m:d>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−2</m:t>
                    </m:r>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𝜋</m:t>
                    </m:r>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 </m:t>
                    </m:r>
                    <m:sSub>
                      <m:sSubPr>
                        <m:ctrlPr>
                          <a:rPr lang="es-MX"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𝜙</m:t>
                        </m:r>
                      </m:e>
                      <m:sub>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2</m:t>
                        </m:r>
                      </m:sub>
                    </m:sSub>
                    <m:d>
                      <m:dPr>
                        <m:ctrlPr>
                          <a:rPr lang="es-MX" sz="18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𝑓</m:t>
                        </m:r>
                      </m:e>
                    </m:d>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 </m:t>
                    </m:r>
                    <m:sSub>
                      <m:sSubPr>
                        <m:ctrlPr>
                          <a:rPr lang="es-MX"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𝜙</m:t>
                        </m:r>
                      </m:e>
                      <m:sub>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1</m:t>
                        </m:r>
                      </m:sub>
                    </m:sSub>
                    <m:d>
                      <m:dPr>
                        <m:ctrlPr>
                          <a:rPr lang="es-MX" sz="18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𝑓</m:t>
                        </m:r>
                      </m:e>
                    </m:d>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 </m:t>
                    </m:r>
                    <m:sSub>
                      <m:sSubPr>
                        <m:ctrlPr>
                          <a:rPr lang="es-MX"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𝜙</m:t>
                        </m:r>
                      </m:e>
                      <m:sub>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2</m:t>
                        </m:r>
                      </m:sub>
                    </m:sSub>
                    <m:d>
                      <m:dPr>
                        <m:ctrlPr>
                          <a:rPr lang="es-MX" sz="18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𝑓</m:t>
                        </m:r>
                      </m:e>
                    </m:d>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− 2</m:t>
                    </m:r>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𝜋</m:t>
                    </m:r>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 </m:t>
                    </m:r>
                    <m:sSub>
                      <m:sSubPr>
                        <m:ctrlPr>
                          <a:rPr lang="es-MX"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𝜙</m:t>
                        </m:r>
                      </m:e>
                      <m:sub>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1</m:t>
                        </m:r>
                      </m:sub>
                    </m:sSub>
                    <m:d>
                      <m:dPr>
                        <m:ctrlPr>
                          <a:rPr lang="es-MX" sz="18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𝑓</m:t>
                        </m:r>
                      </m:e>
                    </m:d>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+2</m:t>
                    </m:r>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𝜋</m:t>
                    </m:r>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 </m:t>
                    </m:r>
                    <m:sSub>
                      <m:sSubPr>
                        <m:ctrlPr>
                          <a:rPr lang="es-MX"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𝜙</m:t>
                        </m:r>
                      </m:e>
                      <m:sub>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2</m:t>
                        </m:r>
                      </m:sub>
                    </m:sSub>
                    <m:d>
                      <m:dPr>
                        <m:ctrlPr>
                          <a:rPr lang="es-MX" sz="18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𝑓</m:t>
                        </m:r>
                      </m:e>
                    </m:d>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+ 2</m:t>
                    </m:r>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𝜋</m:t>
                    </m:r>
                    <m:r>
                      <a:rPr lang="es-US" sz="1800" i="1">
                        <a:effectLst/>
                        <a:latin typeface="Cambria Math" panose="02040503050406030204" pitchFamily="18" charset="0"/>
                        <a:ea typeface="Times New Roman" panose="02020603050405020304" pitchFamily="18" charset="0"/>
                        <a:cs typeface="Times New Roman" panose="02020603050405020304" pitchFamily="18" charset="0"/>
                      </a:rPr>
                      <m:t>]</m:t>
                    </m:r>
                  </m:oMath>
                </a14:m>
                <a:r>
                  <a:rPr lang="es-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s-MX" dirty="0"/>
              </a:p>
            </p:txBody>
          </p:sp>
        </mc:Choice>
        <mc:Fallback xmlns="">
          <p:sp>
            <p:nvSpPr>
              <p:cNvPr id="3" name="Marcador de contenido 2">
                <a:extLst>
                  <a:ext uri="{FF2B5EF4-FFF2-40B4-BE49-F238E27FC236}">
                    <a16:creationId xmlns:a16="http://schemas.microsoft.com/office/drawing/2014/main" id="{570FDB6F-0397-4D17-86A7-E0E24FFF8BB3}"/>
                  </a:ext>
                </a:extLst>
              </p:cNvPr>
              <p:cNvSpPr>
                <a:spLocks noGrp="1" noRot="1" noChangeAspect="1" noMove="1" noResize="1" noEditPoints="1" noAdjustHandles="1" noChangeArrowheads="1" noChangeShapeType="1" noTextEdit="1"/>
              </p:cNvSpPr>
              <p:nvPr>
                <p:ph sz="quarter" idx="13"/>
              </p:nvPr>
            </p:nvSpPr>
            <p:spPr>
              <a:xfrm>
                <a:off x="821602" y="3810715"/>
                <a:ext cx="10394707" cy="3311189"/>
              </a:xfrm>
              <a:blipFill>
                <a:blip r:embed="rId2"/>
                <a:stretch>
                  <a:fillRect l="-1114"/>
                </a:stretch>
              </a:blipFill>
            </p:spPr>
            <p:txBody>
              <a:bodyPr/>
              <a:lstStyle/>
              <a:p>
                <a:r>
                  <a:rPr lang="es-MX">
                    <a:noFill/>
                  </a:rPr>
                  <a:t> </a:t>
                </a:r>
              </a:p>
            </p:txBody>
          </p:sp>
        </mc:Fallback>
      </mc:AlternateContent>
      <p:pic>
        <p:nvPicPr>
          <p:cNvPr id="5" name="Imagen 4">
            <a:extLst>
              <a:ext uri="{FF2B5EF4-FFF2-40B4-BE49-F238E27FC236}">
                <a16:creationId xmlns:a16="http://schemas.microsoft.com/office/drawing/2014/main" id="{659F6DB6-96D6-413E-AE82-C2F5C8CAD064}"/>
              </a:ext>
            </a:extLst>
          </p:cNvPr>
          <p:cNvPicPr>
            <a:picLocks noChangeAspect="1"/>
          </p:cNvPicPr>
          <p:nvPr/>
        </p:nvPicPr>
        <p:blipFill rotWithShape="1">
          <a:blip r:embed="rId3"/>
          <a:srcRect l="7723" t="31253" r="50842" b="26660"/>
          <a:stretch/>
        </p:blipFill>
        <p:spPr>
          <a:xfrm>
            <a:off x="1803767" y="540945"/>
            <a:ext cx="7597458" cy="4179963"/>
          </a:xfrm>
          <a:prstGeom prst="rect">
            <a:avLst/>
          </a:prstGeom>
        </p:spPr>
      </p:pic>
    </p:spTree>
    <p:extLst>
      <p:ext uri="{BB962C8B-B14F-4D97-AF65-F5344CB8AC3E}">
        <p14:creationId xmlns:p14="http://schemas.microsoft.com/office/powerpoint/2010/main" val="2640388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08B8F6-225E-47A9-B6EA-22DBEA2537EB}"/>
              </a:ext>
            </a:extLst>
          </p:cNvPr>
          <p:cNvSpPr>
            <a:spLocks noGrp="1"/>
          </p:cNvSpPr>
          <p:nvPr>
            <p:ph type="title"/>
          </p:nvPr>
        </p:nvSpPr>
        <p:spPr/>
        <p:txBody>
          <a:bodyPr/>
          <a:lstStyle/>
          <a:p>
            <a:r>
              <a:rPr lang="es-US" dirty="0"/>
              <a:t>Índice j</a:t>
            </a:r>
            <a:endParaRPr lang="es-MX" dirty="0"/>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3462269D-3EC1-4997-8C11-BBCD38BBEA52}"/>
                  </a:ext>
                </a:extLst>
              </p:cNvPr>
              <p:cNvSpPr>
                <a:spLocks noGrp="1"/>
              </p:cNvSpPr>
              <p:nvPr>
                <p:ph sz="quarter" idx="13"/>
              </p:nvPr>
            </p:nvSpPr>
            <p:spPr/>
            <p:txBody>
              <a:bodyPr>
                <a:normAutofit/>
              </a:bodyPr>
              <a:lstStyle/>
              <a:p>
                <a14:m>
                  <m:oMath xmlns:m="http://schemas.openxmlformats.org/officeDocument/2006/math">
                    <m:r>
                      <a:rPr lang="es-US" sz="4000" b="1" i="1" smtClean="0">
                        <a:effectLst/>
                        <a:latin typeface="Cambria Math" panose="02040503050406030204" pitchFamily="18" charset="0"/>
                        <a:ea typeface="Times New Roman" panose="02020603050405020304" pitchFamily="18" charset="0"/>
                        <a:cs typeface="Times New Roman" panose="02020603050405020304" pitchFamily="18" charset="0"/>
                      </a:rPr>
                      <m:t>𝑱</m:t>
                    </m:r>
                    <m:r>
                      <a:rPr lang="es-US" sz="4000" b="1" i="1" smtClean="0">
                        <a:effectLst/>
                        <a:latin typeface="Cambria Math" panose="02040503050406030204" pitchFamily="18" charset="0"/>
                        <a:ea typeface="Times New Roman" panose="02020603050405020304" pitchFamily="18" charset="0"/>
                        <a:cs typeface="Times New Roman" panose="02020603050405020304" pitchFamily="18" charset="0"/>
                      </a:rPr>
                      <m:t>=</m:t>
                    </m:r>
                    <m:r>
                      <a:rPr lang="es-US" sz="4000" b="1" i="1" smtClean="0">
                        <a:effectLst/>
                        <a:latin typeface="Cambria Math" panose="02040503050406030204" pitchFamily="18" charset="0"/>
                        <a:ea typeface="Times New Roman" panose="02020603050405020304" pitchFamily="18" charset="0"/>
                        <a:cs typeface="Times New Roman" panose="02020603050405020304" pitchFamily="18" charset="0"/>
                      </a:rPr>
                      <m:t>𝟏</m:t>
                    </m:r>
                    <m:r>
                      <a:rPr lang="es-US" sz="4000" b="1" i="1" smtClean="0">
                        <a:effectLst/>
                        <a:latin typeface="Cambria Math" panose="02040503050406030204" pitchFamily="18" charset="0"/>
                        <a:ea typeface="Times New Roman" panose="02020603050405020304" pitchFamily="18" charset="0"/>
                        <a:cs typeface="Times New Roman" panose="02020603050405020304" pitchFamily="18" charset="0"/>
                      </a:rPr>
                      <m:t>−</m:t>
                    </m:r>
                    <m:d>
                      <m:dPr>
                        <m:begChr m:val="|"/>
                        <m:endChr m:val="|"/>
                        <m:ctrlPr>
                          <a:rPr lang="es-MX" sz="4000" b="1" i="1">
                            <a:effectLst/>
                            <a:latin typeface="Cambria Math" panose="02040503050406030204" pitchFamily="18" charset="0"/>
                            <a:ea typeface="Times New Roman" panose="02020603050405020304" pitchFamily="18" charset="0"/>
                            <a:cs typeface="Times New Roman" panose="02020603050405020304" pitchFamily="18" charset="0"/>
                          </a:rPr>
                        </m:ctrlPr>
                      </m:dPr>
                      <m:e>
                        <m:f>
                          <m:fPr>
                            <m:ctrlPr>
                              <a:rPr lang="es-MX" sz="4000" b="1" i="1">
                                <a:effectLst/>
                                <a:latin typeface="Cambria Math" panose="02040503050406030204" pitchFamily="18" charset="0"/>
                                <a:ea typeface="Times New Roman" panose="02020603050405020304" pitchFamily="18" charset="0"/>
                                <a:cs typeface="Times New Roman" panose="02020603050405020304" pitchFamily="18" charset="0"/>
                              </a:rPr>
                            </m:ctrlPr>
                          </m:fPr>
                          <m:num>
                            <m:r>
                              <a:rPr lang="es-US" sz="4000" b="1" i="1">
                                <a:effectLst/>
                                <a:latin typeface="Cambria Math" panose="02040503050406030204" pitchFamily="18" charset="0"/>
                                <a:ea typeface="Times New Roman" panose="02020603050405020304" pitchFamily="18" charset="0"/>
                                <a:cs typeface="Times New Roman" panose="02020603050405020304" pitchFamily="18" charset="0"/>
                              </a:rPr>
                              <m:t>𝟏</m:t>
                            </m:r>
                          </m:num>
                          <m:den>
                            <m:r>
                              <a:rPr lang="es-US" sz="4000" b="1" i="1">
                                <a:effectLst/>
                                <a:latin typeface="Cambria Math" panose="02040503050406030204" pitchFamily="18" charset="0"/>
                                <a:ea typeface="Times New Roman" panose="02020603050405020304" pitchFamily="18" charset="0"/>
                                <a:cs typeface="Times New Roman" panose="02020603050405020304" pitchFamily="18" charset="0"/>
                              </a:rPr>
                              <m:t>𝑵</m:t>
                            </m:r>
                            <m:r>
                              <a:rPr lang="es-US" sz="4000" b="1" i="1">
                                <a:effectLst/>
                                <a:latin typeface="Cambria Math" panose="02040503050406030204" pitchFamily="18" charset="0"/>
                                <a:ea typeface="Times New Roman" panose="02020603050405020304" pitchFamily="18" charset="0"/>
                                <a:cs typeface="Times New Roman" panose="02020603050405020304" pitchFamily="18" charset="0"/>
                              </a:rPr>
                              <m:t>−</m:t>
                            </m:r>
                            <m:r>
                              <a:rPr lang="es-US" sz="4000" b="1" i="1">
                                <a:effectLst/>
                                <a:latin typeface="Cambria Math" panose="02040503050406030204" pitchFamily="18" charset="0"/>
                                <a:ea typeface="Times New Roman" panose="02020603050405020304" pitchFamily="18" charset="0"/>
                                <a:cs typeface="Times New Roman" panose="02020603050405020304" pitchFamily="18" charset="0"/>
                              </a:rPr>
                              <m:t>𝟏</m:t>
                            </m:r>
                          </m:den>
                        </m:f>
                        <m:nary>
                          <m:naryPr>
                            <m:chr m:val="∑"/>
                            <m:limLoc m:val="undOvr"/>
                            <m:ctrlPr>
                              <a:rPr lang="es-MX" sz="4000" b="1" i="1">
                                <a:effectLst/>
                                <a:latin typeface="Cambria Math" panose="02040503050406030204" pitchFamily="18" charset="0"/>
                                <a:ea typeface="Times New Roman" panose="02020603050405020304" pitchFamily="18" charset="0"/>
                                <a:cs typeface="Times New Roman" panose="02020603050405020304" pitchFamily="18" charset="0"/>
                              </a:rPr>
                            </m:ctrlPr>
                          </m:naryPr>
                          <m:sub>
                            <m:r>
                              <a:rPr lang="es-US" sz="4000" b="1" i="1">
                                <a:effectLst/>
                                <a:latin typeface="Cambria Math" panose="02040503050406030204" pitchFamily="18" charset="0"/>
                                <a:ea typeface="Times New Roman" panose="02020603050405020304" pitchFamily="18" charset="0"/>
                                <a:cs typeface="Times New Roman" panose="02020603050405020304" pitchFamily="18" charset="0"/>
                              </a:rPr>
                              <m:t>𝒍</m:t>
                            </m:r>
                            <m:r>
                              <a:rPr lang="es-US" sz="4000" b="1" i="1">
                                <a:effectLst/>
                                <a:latin typeface="Cambria Math" panose="02040503050406030204" pitchFamily="18" charset="0"/>
                                <a:ea typeface="Times New Roman" panose="02020603050405020304" pitchFamily="18" charset="0"/>
                                <a:cs typeface="Times New Roman" panose="02020603050405020304" pitchFamily="18" charset="0"/>
                              </a:rPr>
                              <m:t>=</m:t>
                            </m:r>
                            <m:r>
                              <a:rPr lang="es-US" sz="4000" b="1" i="1">
                                <a:effectLst/>
                                <a:latin typeface="Cambria Math" panose="02040503050406030204" pitchFamily="18" charset="0"/>
                                <a:ea typeface="Times New Roman" panose="02020603050405020304" pitchFamily="18" charset="0"/>
                                <a:cs typeface="Times New Roman" panose="02020603050405020304" pitchFamily="18" charset="0"/>
                              </a:rPr>
                              <m:t>𝟏</m:t>
                            </m:r>
                          </m:sub>
                          <m:sup>
                            <m:r>
                              <a:rPr lang="es-US" sz="4000" b="1" i="1">
                                <a:effectLst/>
                                <a:latin typeface="Cambria Math" panose="02040503050406030204" pitchFamily="18" charset="0"/>
                                <a:ea typeface="Times New Roman" panose="02020603050405020304" pitchFamily="18" charset="0"/>
                                <a:cs typeface="Times New Roman" panose="02020603050405020304" pitchFamily="18" charset="0"/>
                              </a:rPr>
                              <m:t>𝑵</m:t>
                            </m:r>
                            <m:r>
                              <a:rPr lang="es-US" sz="4000" b="1" i="1">
                                <a:effectLst/>
                                <a:latin typeface="Cambria Math" panose="02040503050406030204" pitchFamily="18" charset="0"/>
                                <a:ea typeface="Times New Roman" panose="02020603050405020304" pitchFamily="18" charset="0"/>
                                <a:cs typeface="Times New Roman" panose="02020603050405020304" pitchFamily="18" charset="0"/>
                              </a:rPr>
                              <m:t>−</m:t>
                            </m:r>
                            <m:r>
                              <a:rPr lang="es-US" sz="4000" b="1" i="1">
                                <a:effectLst/>
                                <a:latin typeface="Cambria Math" panose="02040503050406030204" pitchFamily="18" charset="0"/>
                                <a:ea typeface="Times New Roman" panose="02020603050405020304" pitchFamily="18" charset="0"/>
                                <a:cs typeface="Times New Roman" panose="02020603050405020304" pitchFamily="18" charset="0"/>
                              </a:rPr>
                              <m:t>𝟏</m:t>
                            </m:r>
                          </m:sup>
                          <m:e>
                            <m:sSup>
                              <m:sSupPr>
                                <m:ctrlPr>
                                  <a:rPr lang="es-MX" sz="4000" b="1" i="1">
                                    <a:effectLst/>
                                    <a:latin typeface="Cambria Math" panose="02040503050406030204" pitchFamily="18" charset="0"/>
                                    <a:ea typeface="Times New Roman" panose="02020603050405020304" pitchFamily="18" charset="0"/>
                                    <a:cs typeface="Times New Roman" panose="02020603050405020304" pitchFamily="18" charset="0"/>
                                  </a:rPr>
                                </m:ctrlPr>
                              </m:sSupPr>
                              <m:e>
                                <m:r>
                                  <a:rPr lang="es-US" sz="4000" b="1" i="1">
                                    <a:effectLst/>
                                    <a:latin typeface="Cambria Math" panose="02040503050406030204" pitchFamily="18" charset="0"/>
                                    <a:ea typeface="Times New Roman" panose="02020603050405020304" pitchFamily="18" charset="0"/>
                                    <a:cs typeface="Times New Roman" panose="02020603050405020304" pitchFamily="18" charset="0"/>
                                  </a:rPr>
                                  <m:t>𝒆</m:t>
                                </m:r>
                              </m:e>
                              <m:sup>
                                <m:r>
                                  <a:rPr lang="es-US" sz="4000" b="1" i="1">
                                    <a:effectLst/>
                                    <a:latin typeface="Cambria Math" panose="02040503050406030204" pitchFamily="18" charset="0"/>
                                    <a:ea typeface="Times New Roman" panose="02020603050405020304" pitchFamily="18" charset="0"/>
                                    <a:cs typeface="Times New Roman" panose="02020603050405020304" pitchFamily="18" charset="0"/>
                                  </a:rPr>
                                  <m:t>𝒊</m:t>
                                </m:r>
                                <m:r>
                                  <a:rPr lang="es-US" sz="4000" b="1" i="1">
                                    <a:effectLst/>
                                    <a:latin typeface="Cambria Math" panose="02040503050406030204" pitchFamily="18" charset="0"/>
                                    <a:ea typeface="Times New Roman" panose="02020603050405020304" pitchFamily="18" charset="0"/>
                                    <a:cs typeface="Times New Roman" panose="02020603050405020304" pitchFamily="18" charset="0"/>
                                  </a:rPr>
                                  <m:t>𝜶</m:t>
                                </m:r>
                                <m:r>
                                  <a:rPr lang="es-US" sz="4000" b="1"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s-MX" sz="4000" b="1"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s-US" sz="4000" b="1" i="1">
                                        <a:effectLst/>
                                        <a:latin typeface="Cambria Math" panose="02040503050406030204" pitchFamily="18" charset="0"/>
                                        <a:ea typeface="Times New Roman" panose="02020603050405020304" pitchFamily="18" charset="0"/>
                                        <a:cs typeface="Times New Roman" panose="02020603050405020304" pitchFamily="18" charset="0"/>
                                      </a:rPr>
                                      <m:t>𝒇</m:t>
                                    </m:r>
                                  </m:e>
                                  <m:sub>
                                    <m:r>
                                      <a:rPr lang="es-US" sz="4000" b="1" i="1">
                                        <a:effectLst/>
                                        <a:latin typeface="Cambria Math" panose="02040503050406030204" pitchFamily="18" charset="0"/>
                                        <a:ea typeface="Times New Roman" panose="02020603050405020304" pitchFamily="18" charset="0"/>
                                        <a:cs typeface="Times New Roman" panose="02020603050405020304" pitchFamily="18" charset="0"/>
                                      </a:rPr>
                                      <m:t>𝒍</m:t>
                                    </m:r>
                                  </m:sub>
                                </m:sSub>
                                <m:r>
                                  <a:rPr lang="es-US" sz="4000" b="1" i="1">
                                    <a:effectLst/>
                                    <a:latin typeface="Cambria Math" panose="02040503050406030204" pitchFamily="18" charset="0"/>
                                    <a:ea typeface="Times New Roman" panose="02020603050405020304" pitchFamily="18" charset="0"/>
                                    <a:cs typeface="Times New Roman" panose="02020603050405020304" pitchFamily="18" charset="0"/>
                                  </a:rPr>
                                  <m:t>)</m:t>
                                </m:r>
                              </m:sup>
                            </m:sSup>
                          </m:e>
                        </m:nary>
                      </m:e>
                    </m:d>
                  </m:oMath>
                </a14:m>
                <a:endParaRPr lang="es-MX" sz="4000" dirty="0">
                  <a:effectLst/>
                  <a:latin typeface="Calibri" panose="020F0502020204030204" pitchFamily="34" charset="0"/>
                  <a:ea typeface="Calibri" panose="020F0502020204030204" pitchFamily="34" charset="0"/>
                  <a:cs typeface="Times New Roman" panose="02020603050405020304" pitchFamily="18" charset="0"/>
                </a:endParaRPr>
              </a:p>
              <a:p>
                <a:r>
                  <a:rPr lang="es-MX" sz="1800" dirty="0">
                    <a:effectLst/>
                    <a:latin typeface="Calibri" panose="020F0502020204030204" pitchFamily="34" charset="0"/>
                    <a:ea typeface="Calibri" panose="020F0502020204030204" pitchFamily="34" charset="0"/>
                    <a:cs typeface="Times New Roman" panose="02020603050405020304" pitchFamily="18" charset="0"/>
                  </a:rPr>
                  <a:t>Donde toma valores entre 0 (desviación del ángulo Alpha constante) y 1 (trayectoria completamente aleatoria).</a:t>
                </a:r>
              </a:p>
            </p:txBody>
          </p:sp>
        </mc:Choice>
        <mc:Fallback xmlns="">
          <p:sp>
            <p:nvSpPr>
              <p:cNvPr id="3" name="Marcador de contenido 2">
                <a:extLst>
                  <a:ext uri="{FF2B5EF4-FFF2-40B4-BE49-F238E27FC236}">
                    <a16:creationId xmlns:a16="http://schemas.microsoft.com/office/drawing/2014/main" id="{3462269D-3EC1-4997-8C11-BBCD38BBEA52}"/>
                  </a:ext>
                </a:extLst>
              </p:cNvPr>
              <p:cNvSpPr>
                <a:spLocks noGrp="1" noRot="1" noChangeAspect="1" noMove="1" noResize="1" noEditPoints="1" noAdjustHandles="1" noChangeArrowheads="1" noChangeShapeType="1" noTextEdit="1"/>
              </p:cNvSpPr>
              <p:nvPr>
                <p:ph sz="quarter" idx="13"/>
              </p:nvPr>
            </p:nvSpPr>
            <p:spPr>
              <a:blipFill>
                <a:blip r:embed="rId2"/>
                <a:stretch>
                  <a:fillRect l="-1114"/>
                </a:stretch>
              </a:blipFill>
            </p:spPr>
            <p:txBody>
              <a:bodyPr/>
              <a:lstStyle/>
              <a:p>
                <a:r>
                  <a:rPr lang="es-MX">
                    <a:noFill/>
                  </a:rPr>
                  <a:t> </a:t>
                </a:r>
              </a:p>
            </p:txBody>
          </p:sp>
        </mc:Fallback>
      </mc:AlternateContent>
    </p:spTree>
    <p:extLst>
      <p:ext uri="{BB962C8B-B14F-4D97-AF65-F5344CB8AC3E}">
        <p14:creationId xmlns:p14="http://schemas.microsoft.com/office/powerpoint/2010/main" val="15581861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93504F-9AEE-434F-A6DC-E1C712143673}"/>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6A4E6260-8413-4D9F-80A5-97A8976A3EF2}"/>
              </a:ext>
            </a:extLst>
          </p:cNvPr>
          <p:cNvSpPr>
            <a:spLocks noGrp="1"/>
          </p:cNvSpPr>
          <p:nvPr>
            <p:ph sz="quarter" idx="13"/>
          </p:nvPr>
        </p:nvSpPr>
        <p:spPr/>
        <p:txBody>
          <a:bodyPr/>
          <a:lstStyle/>
          <a:p>
            <a:endParaRPr lang="es-MX" dirty="0"/>
          </a:p>
        </p:txBody>
      </p:sp>
      <p:pic>
        <p:nvPicPr>
          <p:cNvPr id="5" name="Imagen 4">
            <a:extLst>
              <a:ext uri="{FF2B5EF4-FFF2-40B4-BE49-F238E27FC236}">
                <a16:creationId xmlns:a16="http://schemas.microsoft.com/office/drawing/2014/main" id="{2503C000-11AD-4915-BF61-BB3AEFCF15DC}"/>
              </a:ext>
            </a:extLst>
          </p:cNvPr>
          <p:cNvPicPr>
            <a:picLocks noChangeAspect="1"/>
          </p:cNvPicPr>
          <p:nvPr/>
        </p:nvPicPr>
        <p:blipFill rotWithShape="1">
          <a:blip r:embed="rId2"/>
          <a:srcRect l="8168" t="22479" r="50000" b="20539"/>
          <a:stretch/>
        </p:blipFill>
        <p:spPr>
          <a:xfrm>
            <a:off x="1937437" y="100382"/>
            <a:ext cx="7441950" cy="5490964"/>
          </a:xfrm>
          <a:prstGeom prst="rect">
            <a:avLst/>
          </a:prstGeom>
        </p:spPr>
      </p:pic>
      <mc:AlternateContent xmlns:mc="http://schemas.openxmlformats.org/markup-compatibility/2006" xmlns:a14="http://schemas.microsoft.com/office/drawing/2010/main">
        <mc:Choice Requires="a14">
          <p:sp>
            <p:nvSpPr>
              <p:cNvPr id="4" name="CuadroTexto 3">
                <a:extLst>
                  <a:ext uri="{FF2B5EF4-FFF2-40B4-BE49-F238E27FC236}">
                    <a16:creationId xmlns:a16="http://schemas.microsoft.com/office/drawing/2014/main" id="{26AF7074-9CB2-4069-9B12-ACED7EF9EE0A}"/>
                  </a:ext>
                </a:extLst>
              </p:cNvPr>
              <p:cNvSpPr txBox="1"/>
              <p:nvPr/>
            </p:nvSpPr>
            <p:spPr>
              <a:xfrm>
                <a:off x="9544942" y="3139049"/>
                <a:ext cx="1311641" cy="28995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s-US" b="0" i="1" smtClean="0">
                              <a:latin typeface="Cambria Math" panose="02040503050406030204" pitchFamily="18" charset="0"/>
                            </a:rPr>
                          </m:ctrlPr>
                        </m:sSubPr>
                        <m:e>
                          <m:r>
                            <a:rPr lang="es-US" b="0" i="1" smtClean="0">
                              <a:latin typeface="Cambria Math" panose="02040503050406030204" pitchFamily="18" charset="0"/>
                            </a:rPr>
                            <m:t>|</m:t>
                          </m:r>
                          <m:r>
                            <a:rPr lang="es-US" b="0" i="1" smtClean="0">
                              <a:latin typeface="Cambria Math" panose="02040503050406030204" pitchFamily="18" charset="0"/>
                            </a:rPr>
                            <m:t>𝛿</m:t>
                          </m:r>
                        </m:e>
                        <m:sub>
                          <m:r>
                            <a:rPr lang="es-US" b="0" i="1" smtClean="0">
                              <a:latin typeface="Cambria Math" panose="02040503050406030204" pitchFamily="18" charset="0"/>
                            </a:rPr>
                            <m:t>𝑛</m:t>
                          </m:r>
                        </m:sub>
                      </m:sSub>
                      <m:r>
                        <a:rPr lang="es-US" b="0" i="1" smtClean="0">
                          <a:latin typeface="Cambria Math" panose="02040503050406030204" pitchFamily="18" charset="0"/>
                        </a:rPr>
                        <m:t>|</m:t>
                      </m:r>
                      <m:r>
                        <a:rPr lang="es-US" b="0" i="1" smtClean="0">
                          <a:latin typeface="Cambria Math" panose="02040503050406030204" pitchFamily="18" charset="0"/>
                          <a:ea typeface="Cambria Math" panose="02040503050406030204" pitchFamily="18" charset="0"/>
                        </a:rPr>
                        <m:t>~</m:t>
                      </m:r>
                      <m:d>
                        <m:dPr>
                          <m:begChr m:val="|"/>
                          <m:endChr m:val="|"/>
                          <m:ctrlPr>
                            <a:rPr lang="es-US" b="0" i="1" smtClean="0">
                              <a:latin typeface="Cambria Math" panose="02040503050406030204" pitchFamily="18" charset="0"/>
                            </a:rPr>
                          </m:ctrlPr>
                        </m:dPr>
                        <m:e>
                          <m:sSub>
                            <m:sSubPr>
                              <m:ctrlPr>
                                <a:rPr lang="es-US" b="0" i="1" smtClean="0">
                                  <a:latin typeface="Cambria Math" panose="02040503050406030204" pitchFamily="18" charset="0"/>
                                </a:rPr>
                              </m:ctrlPr>
                            </m:sSubPr>
                            <m:e>
                              <m:r>
                                <a:rPr lang="es-US" b="0" i="1" smtClean="0">
                                  <a:latin typeface="Cambria Math" panose="02040503050406030204" pitchFamily="18" charset="0"/>
                                </a:rPr>
                                <m:t>𝛿</m:t>
                              </m:r>
                            </m:e>
                            <m:sub>
                              <m:r>
                                <a:rPr lang="es-US" b="0" i="1" smtClean="0">
                                  <a:latin typeface="Cambria Math" panose="02040503050406030204" pitchFamily="18" charset="0"/>
                                </a:rPr>
                                <m:t>𝑜</m:t>
                              </m:r>
                            </m:sub>
                          </m:sSub>
                        </m:e>
                      </m:d>
                      <m:sSup>
                        <m:sSupPr>
                          <m:ctrlPr>
                            <a:rPr lang="es-US" b="0" i="1" smtClean="0">
                              <a:latin typeface="Cambria Math" panose="02040503050406030204" pitchFamily="18" charset="0"/>
                            </a:rPr>
                          </m:ctrlPr>
                        </m:sSupPr>
                        <m:e>
                          <m:r>
                            <a:rPr lang="es-US" b="0" i="1" smtClean="0">
                              <a:latin typeface="Cambria Math" panose="02040503050406030204" pitchFamily="18" charset="0"/>
                            </a:rPr>
                            <m:t>𝑒</m:t>
                          </m:r>
                        </m:e>
                        <m:sup>
                          <m:r>
                            <a:rPr lang="es-US" b="0" i="1" smtClean="0">
                              <a:latin typeface="Cambria Math" panose="02040503050406030204" pitchFamily="18" charset="0"/>
                            </a:rPr>
                            <m:t>𝑛</m:t>
                          </m:r>
                          <m:r>
                            <a:rPr lang="es-US" b="0" i="1" smtClean="0">
                              <a:latin typeface="Cambria Math" panose="02040503050406030204" pitchFamily="18" charset="0"/>
                            </a:rPr>
                            <m:t>𝜆</m:t>
                          </m:r>
                        </m:sup>
                      </m:sSup>
                    </m:oMath>
                  </m:oMathPara>
                </a14:m>
                <a:endParaRPr lang="es-MX" dirty="0"/>
              </a:p>
            </p:txBody>
          </p:sp>
        </mc:Choice>
        <mc:Fallback xmlns="">
          <p:sp>
            <p:nvSpPr>
              <p:cNvPr id="4" name="CuadroTexto 3">
                <a:extLst>
                  <a:ext uri="{FF2B5EF4-FFF2-40B4-BE49-F238E27FC236}">
                    <a16:creationId xmlns:a16="http://schemas.microsoft.com/office/drawing/2014/main" id="{26AF7074-9CB2-4069-9B12-ACED7EF9EE0A}"/>
                  </a:ext>
                </a:extLst>
              </p:cNvPr>
              <p:cNvSpPr txBox="1">
                <a:spLocks noRot="1" noChangeAspect="1" noMove="1" noResize="1" noEditPoints="1" noAdjustHandles="1" noChangeArrowheads="1" noChangeShapeType="1" noTextEdit="1"/>
              </p:cNvSpPr>
              <p:nvPr/>
            </p:nvSpPr>
            <p:spPr>
              <a:xfrm>
                <a:off x="9544942" y="3139049"/>
                <a:ext cx="1311641" cy="289951"/>
              </a:xfrm>
              <a:prstGeom prst="rect">
                <a:avLst/>
              </a:prstGeom>
              <a:blipFill>
                <a:blip r:embed="rId3"/>
                <a:stretch>
                  <a:fillRect l="-6512" t="-2083" r="-2326" b="-35417"/>
                </a:stretch>
              </a:blipFill>
            </p:spPr>
            <p:txBody>
              <a:bodyPr/>
              <a:lstStyle/>
              <a:p>
                <a:r>
                  <a:rPr lang="es-MX">
                    <a:noFill/>
                  </a:rPr>
                  <a:t> </a:t>
                </a:r>
              </a:p>
            </p:txBody>
          </p:sp>
        </mc:Fallback>
      </mc:AlternateContent>
    </p:spTree>
    <p:extLst>
      <p:ext uri="{BB962C8B-B14F-4D97-AF65-F5344CB8AC3E}">
        <p14:creationId xmlns:p14="http://schemas.microsoft.com/office/powerpoint/2010/main" val="31627692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952A53F-B1F3-4903-97A0-C678FC0A9E00}"/>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4BD5BB15-0998-48DC-89B0-1EEF1E456899}"/>
              </a:ext>
            </a:extLst>
          </p:cNvPr>
          <p:cNvSpPr>
            <a:spLocks noGrp="1"/>
          </p:cNvSpPr>
          <p:nvPr>
            <p:ph sz="quarter" idx="13"/>
          </p:nvPr>
        </p:nvSpPr>
        <p:spPr/>
        <p:txBody>
          <a:bodyPr/>
          <a:lstStyle/>
          <a:p>
            <a:r>
              <a:rPr lang="es-MX" dirty="0"/>
              <a:t>(a) muestra el diagrama de bifurcación del mapa logístico. En color rojo, las estimaciones J se dibujan utilizando un retraso de τ = 1 punto de datos.</a:t>
            </a:r>
          </a:p>
        </p:txBody>
      </p:sp>
      <p:pic>
        <p:nvPicPr>
          <p:cNvPr id="5" name="Imagen 4">
            <a:extLst>
              <a:ext uri="{FF2B5EF4-FFF2-40B4-BE49-F238E27FC236}">
                <a16:creationId xmlns:a16="http://schemas.microsoft.com/office/drawing/2014/main" id="{B565C32F-3872-4788-BD26-D289619BB314}"/>
              </a:ext>
            </a:extLst>
          </p:cNvPr>
          <p:cNvPicPr>
            <a:picLocks noChangeAspect="1"/>
          </p:cNvPicPr>
          <p:nvPr/>
        </p:nvPicPr>
        <p:blipFill rotWithShape="1">
          <a:blip r:embed="rId2"/>
          <a:srcRect l="48861" t="25906" r="11485" b="17063"/>
          <a:stretch/>
        </p:blipFill>
        <p:spPr>
          <a:xfrm>
            <a:off x="2130581" y="67415"/>
            <a:ext cx="7076793" cy="5513138"/>
          </a:xfrm>
          <a:prstGeom prst="rect">
            <a:avLst/>
          </a:prstGeom>
        </p:spPr>
      </p:pic>
    </p:spTree>
    <p:extLst>
      <p:ext uri="{BB962C8B-B14F-4D97-AF65-F5344CB8AC3E}">
        <p14:creationId xmlns:p14="http://schemas.microsoft.com/office/powerpoint/2010/main" val="33466686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802AA995-BA51-433B-89B5-CE74F534B0B2}"/>
              </a:ext>
            </a:extLst>
          </p:cNvPr>
          <p:cNvSpPr>
            <a:spLocks noGrp="1"/>
          </p:cNvSpPr>
          <p:nvPr>
            <p:ph sz="quarter" idx="13"/>
          </p:nvPr>
        </p:nvSpPr>
        <p:spPr>
          <a:xfrm>
            <a:off x="3005664" y="4065007"/>
            <a:ext cx="7107058" cy="1770998"/>
          </a:xfrm>
        </p:spPr>
        <p:txBody>
          <a:bodyPr>
            <a:normAutofit/>
          </a:bodyPr>
          <a:lstStyle/>
          <a:p>
            <a:r>
              <a:rPr lang="es-US" sz="1400" dirty="0"/>
              <a:t>Azul: estimaciones j para el camino más largo en el toro</a:t>
            </a:r>
          </a:p>
          <a:p>
            <a:r>
              <a:rPr lang="es-US" sz="1400" dirty="0"/>
              <a:t>Rojo: estimaciones j para el camino más corto en el toro</a:t>
            </a:r>
          </a:p>
          <a:p>
            <a:r>
              <a:rPr lang="es-US" sz="1400" dirty="0"/>
              <a:t>Verde: estimaciones j al no considerar la topología del toro</a:t>
            </a:r>
            <a:endParaRPr lang="es-MX" sz="1400" dirty="0"/>
          </a:p>
        </p:txBody>
      </p:sp>
      <p:pic>
        <p:nvPicPr>
          <p:cNvPr id="5" name="Imagen 4">
            <a:extLst>
              <a:ext uri="{FF2B5EF4-FFF2-40B4-BE49-F238E27FC236}">
                <a16:creationId xmlns:a16="http://schemas.microsoft.com/office/drawing/2014/main" id="{5A440A6D-6FCC-4699-8A5F-7AA4734FDE0F}"/>
              </a:ext>
            </a:extLst>
          </p:cNvPr>
          <p:cNvPicPr>
            <a:picLocks noChangeAspect="1"/>
          </p:cNvPicPr>
          <p:nvPr/>
        </p:nvPicPr>
        <p:blipFill rotWithShape="1">
          <a:blip r:embed="rId2"/>
          <a:srcRect l="50000" t="35090" r="11708" b="14771"/>
          <a:stretch/>
        </p:blipFill>
        <p:spPr>
          <a:xfrm>
            <a:off x="2655682" y="-1"/>
            <a:ext cx="6062805" cy="4300051"/>
          </a:xfrm>
          <a:prstGeom prst="rect">
            <a:avLst/>
          </a:prstGeom>
        </p:spPr>
      </p:pic>
    </p:spTree>
    <p:extLst>
      <p:ext uri="{BB962C8B-B14F-4D97-AF65-F5344CB8AC3E}">
        <p14:creationId xmlns:p14="http://schemas.microsoft.com/office/powerpoint/2010/main" val="22472037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E74DA64-94E3-4AB2-9D34-4A09B642E552}"/>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83F011C3-00E6-4C78-B961-37BF6F43B4C0}"/>
              </a:ext>
            </a:extLst>
          </p:cNvPr>
          <p:cNvSpPr>
            <a:spLocks noGrp="1"/>
          </p:cNvSpPr>
          <p:nvPr>
            <p:ph sz="quarter" idx="13"/>
          </p:nvPr>
        </p:nvSpPr>
        <p:spPr/>
        <p:txBody>
          <a:bodyPr/>
          <a:lstStyle/>
          <a:p>
            <a:endParaRPr lang="es-MX"/>
          </a:p>
        </p:txBody>
      </p:sp>
      <p:pic>
        <p:nvPicPr>
          <p:cNvPr id="5" name="Imagen 4">
            <a:extLst>
              <a:ext uri="{FF2B5EF4-FFF2-40B4-BE49-F238E27FC236}">
                <a16:creationId xmlns:a16="http://schemas.microsoft.com/office/drawing/2014/main" id="{2CF62009-8331-44FF-9515-22700390342F}"/>
              </a:ext>
            </a:extLst>
          </p:cNvPr>
          <p:cNvPicPr>
            <a:picLocks noChangeAspect="1"/>
          </p:cNvPicPr>
          <p:nvPr/>
        </p:nvPicPr>
        <p:blipFill>
          <a:blip r:embed="rId2"/>
          <a:stretch>
            <a:fillRect/>
          </a:stretch>
        </p:blipFill>
        <p:spPr>
          <a:xfrm>
            <a:off x="2121155" y="132745"/>
            <a:ext cx="7683748" cy="5854284"/>
          </a:xfrm>
          <a:prstGeom prst="rect">
            <a:avLst/>
          </a:prstGeom>
        </p:spPr>
      </p:pic>
    </p:spTree>
    <p:extLst>
      <p:ext uri="{BB962C8B-B14F-4D97-AF65-F5344CB8AC3E}">
        <p14:creationId xmlns:p14="http://schemas.microsoft.com/office/powerpoint/2010/main" val="32531339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4A1C019-DC3A-43A6-9A42-22D2D412865A}"/>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CB05323A-0566-4D98-848F-BA8C3173585A}"/>
              </a:ext>
            </a:extLst>
          </p:cNvPr>
          <p:cNvSpPr>
            <a:spLocks noGrp="1"/>
          </p:cNvSpPr>
          <p:nvPr>
            <p:ph sz="quarter" idx="13"/>
          </p:nvPr>
        </p:nvSpPr>
        <p:spPr/>
        <p:txBody>
          <a:bodyPr/>
          <a:lstStyle/>
          <a:p>
            <a:endParaRPr lang="es-MX"/>
          </a:p>
        </p:txBody>
      </p:sp>
      <p:pic>
        <p:nvPicPr>
          <p:cNvPr id="5" name="Imagen 4">
            <a:extLst>
              <a:ext uri="{FF2B5EF4-FFF2-40B4-BE49-F238E27FC236}">
                <a16:creationId xmlns:a16="http://schemas.microsoft.com/office/drawing/2014/main" id="{5693F816-A673-4714-B1A7-351008287FBC}"/>
              </a:ext>
            </a:extLst>
          </p:cNvPr>
          <p:cNvPicPr>
            <a:picLocks noChangeAspect="1"/>
          </p:cNvPicPr>
          <p:nvPr/>
        </p:nvPicPr>
        <p:blipFill>
          <a:blip r:embed="rId2"/>
          <a:stretch>
            <a:fillRect/>
          </a:stretch>
        </p:blipFill>
        <p:spPr>
          <a:xfrm>
            <a:off x="2263978" y="510105"/>
            <a:ext cx="6382081" cy="4930073"/>
          </a:xfrm>
          <a:prstGeom prst="rect">
            <a:avLst/>
          </a:prstGeom>
        </p:spPr>
      </p:pic>
    </p:spTree>
    <p:extLst>
      <p:ext uri="{BB962C8B-B14F-4D97-AF65-F5344CB8AC3E}">
        <p14:creationId xmlns:p14="http://schemas.microsoft.com/office/powerpoint/2010/main" val="20005295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2687D7-987D-4059-B036-C78499DD8F80}"/>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201A81ED-3E1B-4ECD-ABE7-F843BC569740}"/>
              </a:ext>
            </a:extLst>
          </p:cNvPr>
          <p:cNvSpPr>
            <a:spLocks noGrp="1"/>
          </p:cNvSpPr>
          <p:nvPr>
            <p:ph sz="quarter" idx="13"/>
          </p:nvPr>
        </p:nvSpPr>
        <p:spPr/>
        <p:txBody>
          <a:bodyPr/>
          <a:lstStyle/>
          <a:p>
            <a:endParaRPr lang="es-MX"/>
          </a:p>
        </p:txBody>
      </p:sp>
      <p:pic>
        <p:nvPicPr>
          <p:cNvPr id="5" name="Imagen 4">
            <a:extLst>
              <a:ext uri="{FF2B5EF4-FFF2-40B4-BE49-F238E27FC236}">
                <a16:creationId xmlns:a16="http://schemas.microsoft.com/office/drawing/2014/main" id="{5A6E6E7D-631C-490A-AF5C-90E27E88C201}"/>
              </a:ext>
            </a:extLst>
          </p:cNvPr>
          <p:cNvPicPr>
            <a:picLocks noChangeAspect="1"/>
          </p:cNvPicPr>
          <p:nvPr/>
        </p:nvPicPr>
        <p:blipFill rotWithShape="1">
          <a:blip r:embed="rId2"/>
          <a:srcRect l="59257" t="31801" r="3466" b="19531"/>
          <a:stretch/>
        </p:blipFill>
        <p:spPr>
          <a:xfrm>
            <a:off x="2046083" y="863430"/>
            <a:ext cx="6898741" cy="4878592"/>
          </a:xfrm>
          <a:prstGeom prst="rect">
            <a:avLst/>
          </a:prstGeom>
        </p:spPr>
      </p:pic>
    </p:spTree>
    <p:extLst>
      <p:ext uri="{BB962C8B-B14F-4D97-AF65-F5344CB8AC3E}">
        <p14:creationId xmlns:p14="http://schemas.microsoft.com/office/powerpoint/2010/main" val="32802815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04EA9CE-C725-4649-BCD1-5404368DD683}"/>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F0207841-B0C8-49E2-8608-018EB6C9663F}"/>
              </a:ext>
            </a:extLst>
          </p:cNvPr>
          <p:cNvSpPr>
            <a:spLocks noGrp="1"/>
          </p:cNvSpPr>
          <p:nvPr>
            <p:ph sz="quarter" idx="13"/>
          </p:nvPr>
        </p:nvSpPr>
        <p:spPr/>
        <p:txBody>
          <a:bodyPr/>
          <a:lstStyle/>
          <a:p>
            <a:endParaRPr lang="es-MX"/>
          </a:p>
        </p:txBody>
      </p:sp>
      <p:pic>
        <p:nvPicPr>
          <p:cNvPr id="6" name="Imagen 5">
            <a:extLst>
              <a:ext uri="{FF2B5EF4-FFF2-40B4-BE49-F238E27FC236}">
                <a16:creationId xmlns:a16="http://schemas.microsoft.com/office/drawing/2014/main" id="{67C1F7FE-0B17-4178-9166-8B44644C469F}"/>
              </a:ext>
            </a:extLst>
          </p:cNvPr>
          <p:cNvPicPr>
            <a:picLocks noChangeAspect="1"/>
          </p:cNvPicPr>
          <p:nvPr/>
        </p:nvPicPr>
        <p:blipFill>
          <a:blip r:embed="rId2"/>
          <a:stretch>
            <a:fillRect/>
          </a:stretch>
        </p:blipFill>
        <p:spPr>
          <a:xfrm>
            <a:off x="0" y="72424"/>
            <a:ext cx="12192000" cy="6573877"/>
          </a:xfrm>
          <a:prstGeom prst="rect">
            <a:avLst/>
          </a:prstGeom>
        </p:spPr>
      </p:pic>
    </p:spTree>
    <p:extLst>
      <p:ext uri="{BB962C8B-B14F-4D97-AF65-F5344CB8AC3E}">
        <p14:creationId xmlns:p14="http://schemas.microsoft.com/office/powerpoint/2010/main" val="1441056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B2B0240F-24B7-4501-9F98-31A371434B02}"/>
              </a:ext>
            </a:extLst>
          </p:cNvPr>
          <p:cNvSpPr>
            <a:spLocks noGrp="1"/>
          </p:cNvSpPr>
          <p:nvPr>
            <p:ph sz="quarter" idx="13"/>
          </p:nvPr>
        </p:nvSpPr>
        <p:spPr/>
        <p:txBody>
          <a:bodyPr/>
          <a:lstStyle/>
          <a:p>
            <a:pPr marL="0" indent="0">
              <a:buNone/>
            </a:pPr>
            <a:r>
              <a:rPr lang="es-US" dirty="0"/>
              <a:t>En colaboración de investigadores del cinc y del </a:t>
            </a:r>
            <a:r>
              <a:rPr lang="es-US" dirty="0" err="1"/>
              <a:t>icf</a:t>
            </a:r>
            <a:r>
              <a:rPr lang="es-US" dirty="0"/>
              <a:t> se han llevado estudios en relación a:</a:t>
            </a:r>
          </a:p>
          <a:p>
            <a:r>
              <a:rPr lang="es-US" dirty="0"/>
              <a:t>No linealidad Y Relaciones de escalamiento</a:t>
            </a:r>
          </a:p>
          <a:p>
            <a:r>
              <a:rPr lang="es-US" dirty="0"/>
              <a:t>Irreversibilidad y asimetría</a:t>
            </a:r>
          </a:p>
          <a:p>
            <a:pPr marL="0" indent="0">
              <a:buNone/>
            </a:pPr>
            <a:endParaRPr lang="es-MX" dirty="0"/>
          </a:p>
        </p:txBody>
      </p:sp>
      <p:pic>
        <p:nvPicPr>
          <p:cNvPr id="3076" name="Picture 4" descr="ICF">
            <a:extLst>
              <a:ext uri="{FF2B5EF4-FFF2-40B4-BE49-F238E27FC236}">
                <a16:creationId xmlns:a16="http://schemas.microsoft.com/office/drawing/2014/main" id="{BBB81F91-6F97-402C-B976-FE2BF1A4CC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59410" y="3917887"/>
            <a:ext cx="3073180" cy="1592374"/>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Logo">
            <a:extLst>
              <a:ext uri="{FF2B5EF4-FFF2-40B4-BE49-F238E27FC236}">
                <a16:creationId xmlns:a16="http://schemas.microsoft.com/office/drawing/2014/main" id="{9E77984D-C0A3-4CB4-8338-F011DD8B6F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65450" y="3506172"/>
            <a:ext cx="2971136" cy="143803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C892F3FB-1076-49D5-B3E7-BC863C3CD4C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4606" b="53303"/>
          <a:stretch/>
        </p:blipFill>
        <p:spPr bwMode="auto">
          <a:xfrm>
            <a:off x="2290211" y="353086"/>
            <a:ext cx="7170659" cy="2122546"/>
          </a:xfrm>
          <a:prstGeom prst="rect">
            <a:avLst/>
          </a:prstGeom>
          <a:noFill/>
          <a:extLst>
            <a:ext uri="{909E8E84-426E-40DD-AFC4-6F175D3DCCD1}">
              <a14:hiddenFill xmlns:a14="http://schemas.microsoft.com/office/drawing/2010/main">
                <a:solidFill>
                  <a:srgbClr val="FFFFFF"/>
                </a:solidFill>
              </a14:hiddenFill>
            </a:ext>
          </a:extLst>
        </p:spPr>
      </p:pic>
      <p:sp>
        <p:nvSpPr>
          <p:cNvPr id="6" name="Marcador de contenido 2">
            <a:extLst>
              <a:ext uri="{FF2B5EF4-FFF2-40B4-BE49-F238E27FC236}">
                <a16:creationId xmlns:a16="http://schemas.microsoft.com/office/drawing/2014/main" id="{EAA142E6-3C75-4113-A728-B6D47143DA83}"/>
              </a:ext>
            </a:extLst>
          </p:cNvPr>
          <p:cNvSpPr txBox="1">
            <a:spLocks/>
          </p:cNvSpPr>
          <p:nvPr/>
        </p:nvSpPr>
        <p:spPr>
          <a:xfrm>
            <a:off x="687239" y="2762986"/>
            <a:ext cx="10394707" cy="3311189"/>
          </a:xfrm>
          <a:prstGeom prst="rect">
            <a:avLst/>
          </a:prstGeom>
        </p:spPr>
        <p:txBody>
          <a:bodyPr vert="horz" lIns="91440" tIns="45720" rIns="91440" bIns="45720" rtlCol="0" anchor="ctr">
            <a:norm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r>
              <a:rPr lang="es-US" dirty="0"/>
              <a:t>Aleatoriedad y determinismo</a:t>
            </a:r>
            <a:endParaRPr lang="es-MX" dirty="0"/>
          </a:p>
        </p:txBody>
      </p:sp>
    </p:spTree>
    <p:extLst>
      <p:ext uri="{BB962C8B-B14F-4D97-AF65-F5344CB8AC3E}">
        <p14:creationId xmlns:p14="http://schemas.microsoft.com/office/powerpoint/2010/main" val="3073011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C9D40125-B4EE-4438-A84F-76D1A1A01B23}"/>
              </a:ext>
            </a:extLst>
          </p:cNvPr>
          <p:cNvPicPr>
            <a:picLocks noChangeAspect="1"/>
          </p:cNvPicPr>
          <p:nvPr/>
        </p:nvPicPr>
        <p:blipFill>
          <a:blip r:embed="rId2"/>
          <a:stretch>
            <a:fillRect/>
          </a:stretch>
        </p:blipFill>
        <p:spPr>
          <a:xfrm>
            <a:off x="1233064" y="0"/>
            <a:ext cx="8698588" cy="5608031"/>
          </a:xfrm>
          <a:prstGeom prst="rect">
            <a:avLst/>
          </a:prstGeom>
        </p:spPr>
      </p:pic>
    </p:spTree>
    <p:extLst>
      <p:ext uri="{BB962C8B-B14F-4D97-AF65-F5344CB8AC3E}">
        <p14:creationId xmlns:p14="http://schemas.microsoft.com/office/powerpoint/2010/main" val="6256859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28C00D1-E811-45D5-A6DE-BE34A3C30384}"/>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6E18582C-8AEF-4D70-9B84-28033543CFFA}"/>
              </a:ext>
            </a:extLst>
          </p:cNvPr>
          <p:cNvSpPr>
            <a:spLocks noGrp="1"/>
          </p:cNvSpPr>
          <p:nvPr>
            <p:ph sz="quarter" idx="13"/>
          </p:nvPr>
        </p:nvSpPr>
        <p:spPr/>
        <p:txBody>
          <a:bodyPr/>
          <a:lstStyle/>
          <a:p>
            <a:endParaRPr lang="es-MX"/>
          </a:p>
        </p:txBody>
      </p:sp>
      <p:pic>
        <p:nvPicPr>
          <p:cNvPr id="9" name="Imagen 8">
            <a:extLst>
              <a:ext uri="{FF2B5EF4-FFF2-40B4-BE49-F238E27FC236}">
                <a16:creationId xmlns:a16="http://schemas.microsoft.com/office/drawing/2014/main" id="{B60F1D70-8CB3-489F-A5A1-9D8AA22B14D3}"/>
              </a:ext>
            </a:extLst>
          </p:cNvPr>
          <p:cNvPicPr>
            <a:picLocks noChangeAspect="1"/>
          </p:cNvPicPr>
          <p:nvPr/>
        </p:nvPicPr>
        <p:blipFill>
          <a:blip r:embed="rId2"/>
          <a:stretch>
            <a:fillRect/>
          </a:stretch>
        </p:blipFill>
        <p:spPr>
          <a:xfrm>
            <a:off x="2238917" y="1"/>
            <a:ext cx="7714166" cy="3428999"/>
          </a:xfrm>
          <a:prstGeom prst="rect">
            <a:avLst/>
          </a:prstGeom>
        </p:spPr>
      </p:pic>
      <p:pic>
        <p:nvPicPr>
          <p:cNvPr id="11" name="Imagen 10">
            <a:extLst>
              <a:ext uri="{FF2B5EF4-FFF2-40B4-BE49-F238E27FC236}">
                <a16:creationId xmlns:a16="http://schemas.microsoft.com/office/drawing/2014/main" id="{EFAFE8C7-4241-4E89-9FCD-7B610A9938C8}"/>
              </a:ext>
            </a:extLst>
          </p:cNvPr>
          <p:cNvPicPr>
            <a:picLocks noChangeAspect="1"/>
          </p:cNvPicPr>
          <p:nvPr/>
        </p:nvPicPr>
        <p:blipFill>
          <a:blip r:embed="rId3"/>
          <a:stretch>
            <a:fillRect/>
          </a:stretch>
        </p:blipFill>
        <p:spPr>
          <a:xfrm>
            <a:off x="2238917" y="3429000"/>
            <a:ext cx="7714165" cy="3073793"/>
          </a:xfrm>
          <a:prstGeom prst="rect">
            <a:avLst/>
          </a:prstGeom>
        </p:spPr>
      </p:pic>
    </p:spTree>
    <p:extLst>
      <p:ext uri="{BB962C8B-B14F-4D97-AF65-F5344CB8AC3E}">
        <p14:creationId xmlns:p14="http://schemas.microsoft.com/office/powerpoint/2010/main" val="21687529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n 10">
            <a:extLst>
              <a:ext uri="{FF2B5EF4-FFF2-40B4-BE49-F238E27FC236}">
                <a16:creationId xmlns:a16="http://schemas.microsoft.com/office/drawing/2014/main" id="{9F369018-27DF-4B0C-AD7F-2E953732077F}"/>
              </a:ext>
            </a:extLst>
          </p:cNvPr>
          <p:cNvPicPr>
            <a:picLocks noChangeAspect="1"/>
          </p:cNvPicPr>
          <p:nvPr/>
        </p:nvPicPr>
        <p:blipFill>
          <a:blip r:embed="rId2"/>
          <a:stretch>
            <a:fillRect/>
          </a:stretch>
        </p:blipFill>
        <p:spPr>
          <a:xfrm>
            <a:off x="173619" y="1262062"/>
            <a:ext cx="5543550" cy="4333875"/>
          </a:xfrm>
          <a:prstGeom prst="rect">
            <a:avLst/>
          </a:prstGeom>
        </p:spPr>
      </p:pic>
      <p:pic>
        <p:nvPicPr>
          <p:cNvPr id="13" name="Imagen 12">
            <a:extLst>
              <a:ext uri="{FF2B5EF4-FFF2-40B4-BE49-F238E27FC236}">
                <a16:creationId xmlns:a16="http://schemas.microsoft.com/office/drawing/2014/main" id="{8CC4EECD-F658-44C8-BE8A-F8DA0373B2A8}"/>
              </a:ext>
            </a:extLst>
          </p:cNvPr>
          <p:cNvPicPr>
            <a:picLocks noChangeAspect="1"/>
          </p:cNvPicPr>
          <p:nvPr/>
        </p:nvPicPr>
        <p:blipFill>
          <a:blip r:embed="rId3"/>
          <a:stretch>
            <a:fillRect/>
          </a:stretch>
        </p:blipFill>
        <p:spPr>
          <a:xfrm>
            <a:off x="5949730" y="1262062"/>
            <a:ext cx="5543550" cy="4333875"/>
          </a:xfrm>
          <a:prstGeom prst="rect">
            <a:avLst/>
          </a:prstGeom>
        </p:spPr>
      </p:pic>
    </p:spTree>
    <p:extLst>
      <p:ext uri="{BB962C8B-B14F-4D97-AF65-F5344CB8AC3E}">
        <p14:creationId xmlns:p14="http://schemas.microsoft.com/office/powerpoint/2010/main" val="854057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999"/>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BE1A1613-1293-414D-A81D-CD66F4BBEE63}"/>
              </a:ext>
            </a:extLst>
          </p:cNvPr>
          <p:cNvPicPr>
            <a:picLocks noChangeAspect="1"/>
          </p:cNvPicPr>
          <p:nvPr/>
        </p:nvPicPr>
        <p:blipFill>
          <a:blip r:embed="rId2"/>
          <a:stretch>
            <a:fillRect/>
          </a:stretch>
        </p:blipFill>
        <p:spPr>
          <a:xfrm>
            <a:off x="128352" y="1262062"/>
            <a:ext cx="5543550" cy="4333875"/>
          </a:xfrm>
          <a:prstGeom prst="rect">
            <a:avLst/>
          </a:prstGeom>
        </p:spPr>
      </p:pic>
      <p:pic>
        <p:nvPicPr>
          <p:cNvPr id="11" name="Imagen 10">
            <a:extLst>
              <a:ext uri="{FF2B5EF4-FFF2-40B4-BE49-F238E27FC236}">
                <a16:creationId xmlns:a16="http://schemas.microsoft.com/office/drawing/2014/main" id="{0F54FB42-7B3C-4BAE-8386-942E821CAFAF}"/>
              </a:ext>
            </a:extLst>
          </p:cNvPr>
          <p:cNvPicPr>
            <a:picLocks noChangeAspect="1"/>
          </p:cNvPicPr>
          <p:nvPr/>
        </p:nvPicPr>
        <p:blipFill>
          <a:blip r:embed="rId3"/>
          <a:stretch>
            <a:fillRect/>
          </a:stretch>
        </p:blipFill>
        <p:spPr>
          <a:xfrm>
            <a:off x="5940677" y="1262061"/>
            <a:ext cx="5543550" cy="4333875"/>
          </a:xfrm>
          <a:prstGeom prst="rect">
            <a:avLst/>
          </a:prstGeom>
        </p:spPr>
      </p:pic>
    </p:spTree>
    <p:extLst>
      <p:ext uri="{BB962C8B-B14F-4D97-AF65-F5344CB8AC3E}">
        <p14:creationId xmlns:p14="http://schemas.microsoft.com/office/powerpoint/2010/main" val="7263570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7931336A-DC91-4513-86F1-B80C9F9002D8}"/>
              </a:ext>
            </a:extLst>
          </p:cNvPr>
          <p:cNvPicPr>
            <a:picLocks noChangeAspect="1"/>
          </p:cNvPicPr>
          <p:nvPr/>
        </p:nvPicPr>
        <p:blipFill>
          <a:blip r:embed="rId2"/>
          <a:stretch>
            <a:fillRect/>
          </a:stretch>
        </p:blipFill>
        <p:spPr>
          <a:xfrm>
            <a:off x="191726" y="1262062"/>
            <a:ext cx="5543550" cy="4333875"/>
          </a:xfrm>
          <a:prstGeom prst="rect">
            <a:avLst/>
          </a:prstGeom>
        </p:spPr>
      </p:pic>
      <p:pic>
        <p:nvPicPr>
          <p:cNvPr id="7" name="Imagen 6">
            <a:extLst>
              <a:ext uri="{FF2B5EF4-FFF2-40B4-BE49-F238E27FC236}">
                <a16:creationId xmlns:a16="http://schemas.microsoft.com/office/drawing/2014/main" id="{109DF59F-7998-4B0C-9D75-2A72F1D708FB}"/>
              </a:ext>
            </a:extLst>
          </p:cNvPr>
          <p:cNvPicPr>
            <a:picLocks noChangeAspect="1"/>
          </p:cNvPicPr>
          <p:nvPr/>
        </p:nvPicPr>
        <p:blipFill>
          <a:blip r:embed="rId3"/>
          <a:stretch>
            <a:fillRect/>
          </a:stretch>
        </p:blipFill>
        <p:spPr>
          <a:xfrm>
            <a:off x="5976890" y="1262062"/>
            <a:ext cx="5543550" cy="4333875"/>
          </a:xfrm>
          <a:prstGeom prst="rect">
            <a:avLst/>
          </a:prstGeom>
        </p:spPr>
      </p:pic>
    </p:spTree>
    <p:extLst>
      <p:ext uri="{BB962C8B-B14F-4D97-AF65-F5344CB8AC3E}">
        <p14:creationId xmlns:p14="http://schemas.microsoft.com/office/powerpoint/2010/main" val="327687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BFAE6A9B-1815-48F9-8158-23D0FE3C84A6}"/>
              </a:ext>
            </a:extLst>
          </p:cNvPr>
          <p:cNvPicPr>
            <a:picLocks noChangeAspect="1"/>
          </p:cNvPicPr>
          <p:nvPr/>
        </p:nvPicPr>
        <p:blipFill>
          <a:blip r:embed="rId2"/>
          <a:stretch>
            <a:fillRect/>
          </a:stretch>
        </p:blipFill>
        <p:spPr>
          <a:xfrm>
            <a:off x="0" y="0"/>
            <a:ext cx="4707802" cy="3680499"/>
          </a:xfrm>
          <a:prstGeom prst="rect">
            <a:avLst/>
          </a:prstGeom>
        </p:spPr>
      </p:pic>
      <p:pic>
        <p:nvPicPr>
          <p:cNvPr id="5" name="Imagen 4">
            <a:extLst>
              <a:ext uri="{FF2B5EF4-FFF2-40B4-BE49-F238E27FC236}">
                <a16:creationId xmlns:a16="http://schemas.microsoft.com/office/drawing/2014/main" id="{A60DD768-07A3-4C38-A15C-2872012FADBA}"/>
              </a:ext>
            </a:extLst>
          </p:cNvPr>
          <p:cNvPicPr>
            <a:picLocks noChangeAspect="1"/>
          </p:cNvPicPr>
          <p:nvPr/>
        </p:nvPicPr>
        <p:blipFill>
          <a:blip r:embed="rId3"/>
          <a:stretch>
            <a:fillRect/>
          </a:stretch>
        </p:blipFill>
        <p:spPr>
          <a:xfrm>
            <a:off x="7660836" y="0"/>
            <a:ext cx="3900440" cy="3049313"/>
          </a:xfrm>
          <a:prstGeom prst="rect">
            <a:avLst/>
          </a:prstGeom>
        </p:spPr>
      </p:pic>
      <p:pic>
        <p:nvPicPr>
          <p:cNvPr id="6" name="Imagen 5">
            <a:extLst>
              <a:ext uri="{FF2B5EF4-FFF2-40B4-BE49-F238E27FC236}">
                <a16:creationId xmlns:a16="http://schemas.microsoft.com/office/drawing/2014/main" id="{D9C4FC4C-6C08-413F-8BFB-98074262000C}"/>
              </a:ext>
            </a:extLst>
          </p:cNvPr>
          <p:cNvPicPr>
            <a:picLocks noChangeAspect="1"/>
          </p:cNvPicPr>
          <p:nvPr/>
        </p:nvPicPr>
        <p:blipFill>
          <a:blip r:embed="rId4"/>
          <a:stretch>
            <a:fillRect/>
          </a:stretch>
        </p:blipFill>
        <p:spPr>
          <a:xfrm>
            <a:off x="4861711" y="3082706"/>
            <a:ext cx="4218915" cy="3298292"/>
          </a:xfrm>
          <a:prstGeom prst="rect">
            <a:avLst/>
          </a:prstGeom>
        </p:spPr>
      </p:pic>
    </p:spTree>
    <p:extLst>
      <p:ext uri="{BB962C8B-B14F-4D97-AF65-F5344CB8AC3E}">
        <p14:creationId xmlns:p14="http://schemas.microsoft.com/office/powerpoint/2010/main" val="124428355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1D66EAE-7E52-498A-90FA-A954B31FF205}"/>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A81DF4DD-9678-4FB9-A6C8-79FB7815316A}"/>
              </a:ext>
            </a:extLst>
          </p:cNvPr>
          <p:cNvSpPr>
            <a:spLocks noGrp="1"/>
          </p:cNvSpPr>
          <p:nvPr>
            <p:ph sz="quarter" idx="13"/>
          </p:nvPr>
        </p:nvSpPr>
        <p:spPr/>
        <p:txBody>
          <a:bodyPr/>
          <a:lstStyle/>
          <a:p>
            <a:endParaRPr lang="es-MX"/>
          </a:p>
        </p:txBody>
      </p:sp>
      <p:pic>
        <p:nvPicPr>
          <p:cNvPr id="7" name="Imagen 6">
            <a:extLst>
              <a:ext uri="{FF2B5EF4-FFF2-40B4-BE49-F238E27FC236}">
                <a16:creationId xmlns:a16="http://schemas.microsoft.com/office/drawing/2014/main" id="{5068CCBB-3598-4EA8-8DD6-837E63FC8713}"/>
              </a:ext>
            </a:extLst>
          </p:cNvPr>
          <p:cNvPicPr>
            <a:picLocks noChangeAspect="1"/>
          </p:cNvPicPr>
          <p:nvPr/>
        </p:nvPicPr>
        <p:blipFill>
          <a:blip r:embed="rId2"/>
          <a:stretch>
            <a:fillRect/>
          </a:stretch>
        </p:blipFill>
        <p:spPr>
          <a:xfrm>
            <a:off x="137211" y="366800"/>
            <a:ext cx="11368988" cy="6124400"/>
          </a:xfrm>
          <a:prstGeom prst="rect">
            <a:avLst/>
          </a:prstGeom>
        </p:spPr>
      </p:pic>
      <p:sp>
        <p:nvSpPr>
          <p:cNvPr id="8" name="CuadroTexto 7">
            <a:extLst>
              <a:ext uri="{FF2B5EF4-FFF2-40B4-BE49-F238E27FC236}">
                <a16:creationId xmlns:a16="http://schemas.microsoft.com/office/drawing/2014/main" id="{F7CDE149-9AA2-45A9-BB0B-C78DD56B6EB5}"/>
              </a:ext>
            </a:extLst>
          </p:cNvPr>
          <p:cNvSpPr txBox="1"/>
          <p:nvPr/>
        </p:nvSpPr>
        <p:spPr>
          <a:xfrm>
            <a:off x="2788467" y="6038661"/>
            <a:ext cx="5513561" cy="369332"/>
          </a:xfrm>
          <a:prstGeom prst="rect">
            <a:avLst/>
          </a:prstGeom>
          <a:noFill/>
        </p:spPr>
        <p:txBody>
          <a:bodyPr wrap="square" rtlCol="0">
            <a:spAutoFit/>
          </a:bodyPr>
          <a:lstStyle/>
          <a:p>
            <a:r>
              <a:rPr lang="es-US" dirty="0">
                <a:solidFill>
                  <a:schemeClr val="accent5">
                    <a:lumMod val="75000"/>
                  </a:schemeClr>
                </a:solidFill>
              </a:rPr>
              <a:t>Blue = </a:t>
            </a:r>
            <a:r>
              <a:rPr lang="es-US" dirty="0" err="1">
                <a:solidFill>
                  <a:schemeClr val="accent5">
                    <a:lumMod val="75000"/>
                  </a:schemeClr>
                </a:solidFill>
              </a:rPr>
              <a:t>Hermite</a:t>
            </a:r>
            <a:r>
              <a:rPr lang="es-US" dirty="0">
                <a:solidFill>
                  <a:schemeClr val="accent5">
                    <a:lumMod val="75000"/>
                  </a:schemeClr>
                </a:solidFill>
              </a:rPr>
              <a:t> 			</a:t>
            </a:r>
            <a:r>
              <a:rPr lang="es-US" dirty="0">
                <a:solidFill>
                  <a:srgbClr val="FF0000"/>
                </a:solidFill>
              </a:rPr>
              <a:t>Red = lineal</a:t>
            </a:r>
            <a:r>
              <a:rPr lang="es-US" dirty="0">
                <a:solidFill>
                  <a:schemeClr val="accent5">
                    <a:lumMod val="75000"/>
                  </a:schemeClr>
                </a:solidFill>
              </a:rPr>
              <a:t> </a:t>
            </a:r>
            <a:endParaRPr lang="es-MX" dirty="0">
              <a:solidFill>
                <a:schemeClr val="accent5">
                  <a:lumMod val="75000"/>
                </a:schemeClr>
              </a:solidFill>
            </a:endParaRPr>
          </a:p>
        </p:txBody>
      </p:sp>
    </p:spTree>
    <p:extLst>
      <p:ext uri="{BB962C8B-B14F-4D97-AF65-F5344CB8AC3E}">
        <p14:creationId xmlns:p14="http://schemas.microsoft.com/office/powerpoint/2010/main" val="130795963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1F69E60-7247-48E0-8A27-B08268573C14}"/>
              </a:ext>
            </a:extLst>
          </p:cNvPr>
          <p:cNvSpPr>
            <a:spLocks noGrp="1"/>
          </p:cNvSpPr>
          <p:nvPr>
            <p:ph type="title"/>
          </p:nvPr>
        </p:nvSpPr>
        <p:spPr/>
        <p:txBody>
          <a:bodyPr/>
          <a:lstStyle/>
          <a:p>
            <a:r>
              <a:rPr lang="es-US" dirty="0"/>
              <a:t>referencias</a:t>
            </a:r>
            <a:endParaRPr lang="es-MX" dirty="0"/>
          </a:p>
        </p:txBody>
      </p:sp>
      <p:sp>
        <p:nvSpPr>
          <p:cNvPr id="3" name="Marcador de contenido 2">
            <a:extLst>
              <a:ext uri="{FF2B5EF4-FFF2-40B4-BE49-F238E27FC236}">
                <a16:creationId xmlns:a16="http://schemas.microsoft.com/office/drawing/2014/main" id="{8A66D446-DD6F-4102-B0E8-A1BD8039EE13}"/>
              </a:ext>
            </a:extLst>
          </p:cNvPr>
          <p:cNvSpPr>
            <a:spLocks noGrp="1"/>
          </p:cNvSpPr>
          <p:nvPr>
            <p:ph sz="quarter" idx="13"/>
          </p:nvPr>
        </p:nvSpPr>
        <p:spPr/>
        <p:txBody>
          <a:bodyPr>
            <a:normAutofit fontScale="85000" lnSpcReduction="10000"/>
          </a:bodyPr>
          <a:lstStyle/>
          <a:p>
            <a:pPr marL="342900" marR="73025" lvl="0" indent="-342900" algn="just">
              <a:lnSpc>
                <a:spcPct val="106000"/>
              </a:lnSpc>
              <a:spcBef>
                <a:spcPts val="910"/>
              </a:spcBef>
              <a:spcAft>
                <a:spcPts val="0"/>
              </a:spcAft>
              <a:buFont typeface="+mj-lt"/>
              <a:buAutoNum type="arabicPeriod"/>
              <a:tabLst>
                <a:tab pos="517525" algn="l"/>
              </a:tabLst>
            </a:pPr>
            <a:r>
              <a:rPr lang="es-ES" sz="1800" dirty="0">
                <a:effectLst/>
                <a:latin typeface="Calibri" panose="020F0502020204030204" pitchFamily="34" charset="0"/>
                <a:ea typeface="Calibri" panose="020F0502020204030204" pitchFamily="34" charset="0"/>
              </a:rPr>
              <a:t>González-Espinoza, A., Larralde, H., </a:t>
            </a:r>
            <a:r>
              <a:rPr lang="es-ES" sz="1800" dirty="0" err="1">
                <a:effectLst/>
                <a:latin typeface="Calibri" panose="020F0502020204030204" pitchFamily="34" charset="0"/>
                <a:ea typeface="Calibri" panose="020F0502020204030204" pitchFamily="34" charset="0"/>
              </a:rPr>
              <a:t>Martı́nez-Mekler</a:t>
            </a:r>
            <a:r>
              <a:rPr lang="es-ES" sz="1800" dirty="0">
                <a:effectLst/>
                <a:latin typeface="Calibri" panose="020F0502020204030204" pitchFamily="34" charset="0"/>
                <a:ea typeface="Calibri" panose="020F0502020204030204" pitchFamily="34" charset="0"/>
              </a:rPr>
              <a:t>, G., &amp; Müller, M. (2017). </a:t>
            </a:r>
            <a:r>
              <a:rPr lang="es-ES" sz="1800" dirty="0" err="1">
                <a:effectLst/>
                <a:latin typeface="Calibri" panose="020F0502020204030204" pitchFamily="34" charset="0"/>
                <a:ea typeface="Calibri" panose="020F0502020204030204" pitchFamily="34" charset="0"/>
              </a:rPr>
              <a:t>Multiple</a:t>
            </a:r>
            <a:r>
              <a:rPr lang="es-ES" sz="1800" spc="5" dirty="0">
                <a:effectLst/>
                <a:latin typeface="Calibri" panose="020F0502020204030204" pitchFamily="34" charset="0"/>
                <a:ea typeface="Calibri" panose="020F0502020204030204" pitchFamily="34" charset="0"/>
              </a:rPr>
              <a:t> </a:t>
            </a:r>
            <a:r>
              <a:rPr lang="es-ES" sz="1800" dirty="0" err="1">
                <a:effectLst/>
                <a:latin typeface="Calibri" panose="020F0502020204030204" pitchFamily="34" charset="0"/>
                <a:ea typeface="Calibri" panose="020F0502020204030204" pitchFamily="34" charset="0"/>
              </a:rPr>
              <a:t>scaling</a:t>
            </a:r>
            <a:r>
              <a:rPr lang="es-ES" sz="1800" dirty="0">
                <a:effectLst/>
                <a:latin typeface="Calibri" panose="020F0502020204030204" pitchFamily="34" charset="0"/>
                <a:ea typeface="Calibri" panose="020F0502020204030204" pitchFamily="34" charset="0"/>
              </a:rPr>
              <a:t> </a:t>
            </a:r>
            <a:r>
              <a:rPr lang="es-ES" sz="1800" dirty="0" err="1">
                <a:effectLst/>
                <a:latin typeface="Calibri" panose="020F0502020204030204" pitchFamily="34" charset="0"/>
                <a:ea typeface="Calibri" panose="020F0502020204030204" pitchFamily="34" charset="0"/>
              </a:rPr>
              <a:t>behaviour</a:t>
            </a:r>
            <a:r>
              <a:rPr lang="es-ES" sz="1800" dirty="0">
                <a:effectLst/>
                <a:latin typeface="Calibri" panose="020F0502020204030204" pitchFamily="34" charset="0"/>
                <a:ea typeface="Calibri" panose="020F0502020204030204" pitchFamily="34" charset="0"/>
              </a:rPr>
              <a:t> and </a:t>
            </a:r>
            <a:r>
              <a:rPr lang="es-ES" sz="1800" dirty="0" err="1">
                <a:effectLst/>
                <a:latin typeface="Calibri" panose="020F0502020204030204" pitchFamily="34" charset="0"/>
                <a:ea typeface="Calibri" panose="020F0502020204030204" pitchFamily="34" charset="0"/>
              </a:rPr>
              <a:t>nonlinear</a:t>
            </a:r>
            <a:r>
              <a:rPr lang="es-ES" sz="1800" dirty="0">
                <a:effectLst/>
                <a:latin typeface="Calibri" panose="020F0502020204030204" pitchFamily="34" charset="0"/>
                <a:ea typeface="Calibri" panose="020F0502020204030204" pitchFamily="34" charset="0"/>
              </a:rPr>
              <a:t> </a:t>
            </a:r>
            <a:r>
              <a:rPr lang="es-ES" sz="1800" dirty="0" err="1">
                <a:effectLst/>
                <a:latin typeface="Calibri" panose="020F0502020204030204" pitchFamily="34" charset="0"/>
                <a:ea typeface="Calibri" panose="020F0502020204030204" pitchFamily="34" charset="0"/>
              </a:rPr>
              <a:t>traits</a:t>
            </a:r>
            <a:r>
              <a:rPr lang="es-ES" sz="1800" dirty="0">
                <a:effectLst/>
                <a:latin typeface="Calibri" panose="020F0502020204030204" pitchFamily="34" charset="0"/>
                <a:ea typeface="Calibri" panose="020F0502020204030204" pitchFamily="34" charset="0"/>
              </a:rPr>
              <a:t> in music scores. </a:t>
            </a:r>
            <a:r>
              <a:rPr lang="es-ES" sz="1800" i="1" dirty="0">
                <a:effectLst/>
                <a:latin typeface="Calibri" panose="020F0502020204030204" pitchFamily="34" charset="0"/>
                <a:ea typeface="Calibri" panose="020F0502020204030204" pitchFamily="34" charset="0"/>
              </a:rPr>
              <a:t>Royal </a:t>
            </a:r>
            <a:r>
              <a:rPr lang="es-ES" sz="1800" i="1" dirty="0" err="1">
                <a:effectLst/>
                <a:latin typeface="Calibri" panose="020F0502020204030204" pitchFamily="34" charset="0"/>
                <a:ea typeface="Calibri" panose="020F0502020204030204" pitchFamily="34" charset="0"/>
              </a:rPr>
              <a:t>Society</a:t>
            </a:r>
            <a:r>
              <a:rPr lang="es-ES" sz="1800" i="1" dirty="0">
                <a:effectLst/>
                <a:latin typeface="Calibri" panose="020F0502020204030204" pitchFamily="34" charset="0"/>
                <a:ea typeface="Calibri" panose="020F0502020204030204" pitchFamily="34" charset="0"/>
              </a:rPr>
              <a:t> Open </a:t>
            </a:r>
            <a:r>
              <a:rPr lang="es-ES" sz="1800" i="1" dirty="0" err="1">
                <a:effectLst/>
                <a:latin typeface="Calibri" panose="020F0502020204030204" pitchFamily="34" charset="0"/>
                <a:ea typeface="Calibri" panose="020F0502020204030204" pitchFamily="34" charset="0"/>
              </a:rPr>
              <a:t>Science</a:t>
            </a:r>
            <a:r>
              <a:rPr lang="es-ES" sz="1800" dirty="0">
                <a:effectLst/>
                <a:latin typeface="Calibri" panose="020F0502020204030204" pitchFamily="34" charset="0"/>
                <a:ea typeface="Calibri" panose="020F0502020204030204" pitchFamily="34" charset="0"/>
              </a:rPr>
              <a:t>, </a:t>
            </a:r>
            <a:r>
              <a:rPr lang="es-ES" sz="1800" i="1" dirty="0">
                <a:effectLst/>
                <a:latin typeface="Calibri" panose="020F0502020204030204" pitchFamily="34" charset="0"/>
                <a:ea typeface="Calibri" panose="020F0502020204030204" pitchFamily="34" charset="0"/>
              </a:rPr>
              <a:t>4</a:t>
            </a:r>
            <a:r>
              <a:rPr lang="es-ES" sz="1800" dirty="0">
                <a:effectLst/>
                <a:latin typeface="Calibri" panose="020F0502020204030204" pitchFamily="34" charset="0"/>
                <a:ea typeface="Calibri" panose="020F0502020204030204" pitchFamily="34" charset="0"/>
              </a:rPr>
              <a:t>(12),</a:t>
            </a:r>
            <a:r>
              <a:rPr lang="es-ES" sz="1800" spc="5" dirty="0">
                <a:effectLst/>
                <a:latin typeface="Calibri" panose="020F0502020204030204" pitchFamily="34" charset="0"/>
                <a:ea typeface="Calibri" panose="020F0502020204030204" pitchFamily="34" charset="0"/>
              </a:rPr>
              <a:t> </a:t>
            </a:r>
            <a:r>
              <a:rPr lang="es-ES" sz="1800" dirty="0">
                <a:effectLst/>
                <a:latin typeface="Calibri" panose="020F0502020204030204" pitchFamily="34" charset="0"/>
                <a:ea typeface="Calibri" panose="020F0502020204030204" pitchFamily="34" charset="0"/>
              </a:rPr>
              <a:t>171282.</a:t>
            </a:r>
            <a:r>
              <a:rPr lang="es-ES" sz="1800" spc="-5" dirty="0">
                <a:solidFill>
                  <a:srgbClr val="0462C1"/>
                </a:solidFill>
                <a:effectLst/>
                <a:latin typeface="Calibri" panose="020F0502020204030204" pitchFamily="34" charset="0"/>
                <a:ea typeface="Calibri" panose="020F0502020204030204" pitchFamily="34" charset="0"/>
              </a:rPr>
              <a:t> </a:t>
            </a:r>
            <a:r>
              <a:rPr lang="es-ES" sz="1800" u="sng" dirty="0">
                <a:solidFill>
                  <a:srgbClr val="0462C1"/>
                </a:solidFill>
                <a:effectLst/>
                <a:latin typeface="Calibri" panose="020F0502020204030204" pitchFamily="34" charset="0"/>
                <a:ea typeface="Calibri" panose="020F0502020204030204" pitchFamily="34" charset="0"/>
                <a:hlinkClick r:id="rId2"/>
              </a:rPr>
              <a:t>https://doi.org/10.1098/rsos.171282</a:t>
            </a:r>
            <a:endParaRPr lang="es-MX" sz="1800" u="sng" dirty="0">
              <a:solidFill>
                <a:srgbClr val="0462C1"/>
              </a:solidFill>
              <a:latin typeface="Calibri" panose="020F0502020204030204" pitchFamily="34" charset="0"/>
              <a:ea typeface="Calibri" panose="020F0502020204030204" pitchFamily="34" charset="0"/>
            </a:endParaRPr>
          </a:p>
          <a:p>
            <a:pPr marL="342900" marR="73025" lvl="0" indent="-342900" algn="just">
              <a:lnSpc>
                <a:spcPct val="106000"/>
              </a:lnSpc>
              <a:spcBef>
                <a:spcPts val="910"/>
              </a:spcBef>
              <a:spcAft>
                <a:spcPts val="0"/>
              </a:spcAft>
              <a:buFont typeface="+mj-lt"/>
              <a:buAutoNum type="arabicPeriod"/>
              <a:tabLst>
                <a:tab pos="517525" algn="l"/>
              </a:tabLst>
            </a:pPr>
            <a:r>
              <a:rPr lang="es-ES" sz="1800" dirty="0">
                <a:effectLst/>
                <a:latin typeface="Calibri" panose="020F0502020204030204" pitchFamily="34" charset="0"/>
                <a:ea typeface="Calibri" panose="020F0502020204030204" pitchFamily="34" charset="0"/>
              </a:rPr>
              <a:t>Aguilar-Hernández, A. I., Serrano-</a:t>
            </a:r>
            <a:r>
              <a:rPr lang="es-ES" sz="1800" dirty="0" err="1">
                <a:effectLst/>
                <a:latin typeface="Calibri" panose="020F0502020204030204" pitchFamily="34" charset="0"/>
                <a:ea typeface="Calibri" panose="020F0502020204030204" pitchFamily="34" charset="0"/>
              </a:rPr>
              <a:t>Solis</a:t>
            </a:r>
            <a:r>
              <a:rPr lang="es-ES" sz="1800" dirty="0">
                <a:effectLst/>
                <a:latin typeface="Calibri" panose="020F0502020204030204" pitchFamily="34" charset="0"/>
                <a:ea typeface="Calibri" panose="020F0502020204030204" pitchFamily="34" charset="0"/>
              </a:rPr>
              <a:t>, D. M., Ríos-Herrera, W. A., Berruecos, J. F. Z.,</a:t>
            </a:r>
            <a:r>
              <a:rPr lang="es-ES" sz="1800" spc="5" dirty="0">
                <a:effectLst/>
                <a:latin typeface="Calibri" panose="020F0502020204030204" pitchFamily="34" charset="0"/>
                <a:ea typeface="Calibri" panose="020F0502020204030204" pitchFamily="34" charset="0"/>
              </a:rPr>
              <a:t> </a:t>
            </a:r>
            <a:r>
              <a:rPr lang="es-ES" sz="1800" spc="-5" dirty="0" err="1">
                <a:effectLst/>
                <a:latin typeface="Calibri" panose="020F0502020204030204" pitchFamily="34" charset="0"/>
                <a:ea typeface="Calibri" panose="020F0502020204030204" pitchFamily="34" charset="0"/>
              </a:rPr>
              <a:t>Vi</a:t>
            </a:r>
            <a:r>
              <a:rPr lang="es-ES" sz="1800" dirty="0" err="1">
                <a:effectLst/>
                <a:latin typeface="Calibri" panose="020F0502020204030204" pitchFamily="34" charset="0"/>
                <a:ea typeface="Calibri" panose="020F0502020204030204" pitchFamily="34" charset="0"/>
              </a:rPr>
              <a:t>lac</a:t>
            </a:r>
            <a:r>
              <a:rPr lang="es-ES" sz="1800" spc="-5" dirty="0" err="1">
                <a:effectLst/>
                <a:latin typeface="Calibri" panose="020F0502020204030204" pitchFamily="34" charset="0"/>
                <a:ea typeface="Calibri" panose="020F0502020204030204" pitchFamily="34" charset="0"/>
              </a:rPr>
              <a:t>l</a:t>
            </a:r>
            <a:r>
              <a:rPr lang="es-ES" sz="1800" dirty="0" err="1">
                <a:effectLst/>
                <a:latin typeface="Calibri" panose="020F0502020204030204" pitchFamily="34" charset="0"/>
                <a:ea typeface="Calibri" panose="020F0502020204030204" pitchFamily="34" charset="0"/>
              </a:rPr>
              <a:t>ara</a:t>
            </a:r>
            <a:r>
              <a:rPr lang="es-ES" sz="1800" dirty="0">
                <a:effectLst/>
                <a:latin typeface="Calibri" panose="020F0502020204030204" pitchFamily="34" charset="0"/>
                <a:ea typeface="Calibri" panose="020F0502020204030204" pitchFamily="34" charset="0"/>
              </a:rPr>
              <a:t>, G.,</a:t>
            </a:r>
            <a:r>
              <a:rPr lang="es-ES" sz="1800" spc="-15" dirty="0">
                <a:effectLst/>
                <a:latin typeface="Calibri" panose="020F0502020204030204" pitchFamily="34" charset="0"/>
                <a:ea typeface="Calibri" panose="020F0502020204030204" pitchFamily="34" charset="0"/>
              </a:rPr>
              <a:t> </a:t>
            </a:r>
            <a:r>
              <a:rPr lang="es-ES" sz="1800" dirty="0" err="1">
                <a:effectLst/>
                <a:latin typeface="Calibri" panose="020F0502020204030204" pitchFamily="34" charset="0"/>
                <a:ea typeface="Calibri" panose="020F0502020204030204" pitchFamily="34" charset="0"/>
              </a:rPr>
              <a:t>Mar</a:t>
            </a:r>
            <a:r>
              <a:rPr lang="es-ES" sz="1800" spc="5" dirty="0" err="1">
                <a:effectLst/>
                <a:latin typeface="Calibri" panose="020F0502020204030204" pitchFamily="34" charset="0"/>
                <a:ea typeface="Calibri" panose="020F0502020204030204" pitchFamily="34" charset="0"/>
              </a:rPr>
              <a:t>t</a:t>
            </a:r>
            <a:r>
              <a:rPr lang="es-ES" sz="1800" spc="-5" dirty="0" err="1">
                <a:effectLst/>
                <a:latin typeface="Calibri" panose="020F0502020204030204" pitchFamily="34" charset="0"/>
                <a:ea typeface="Calibri" panose="020F0502020204030204" pitchFamily="34" charset="0"/>
              </a:rPr>
              <a:t>ı</a:t>
            </a:r>
            <a:r>
              <a:rPr lang="es-ES" sz="1800" spc="-450" dirty="0" err="1">
                <a:effectLst/>
                <a:latin typeface="Calibri" panose="020F0502020204030204" pitchFamily="34" charset="0"/>
                <a:ea typeface="Calibri" panose="020F0502020204030204" pitchFamily="34" charset="0"/>
              </a:rPr>
              <a:t>n</a:t>
            </a:r>
            <a:r>
              <a:rPr lang="es-ES" sz="1800" dirty="0">
                <a:effectLst/>
                <a:latin typeface="Calibri" panose="020F0502020204030204" pitchFamily="34" charset="0"/>
                <a:ea typeface="Calibri" panose="020F0502020204030204" pitchFamily="34" charset="0"/>
              </a:rPr>
              <a:t>́ </a:t>
            </a:r>
            <a:r>
              <a:rPr lang="es-ES" sz="1800" spc="-55" dirty="0">
                <a:effectLst/>
                <a:latin typeface="Calibri" panose="020F0502020204030204" pitchFamily="34" charset="0"/>
                <a:ea typeface="Calibri" panose="020F0502020204030204" pitchFamily="34" charset="0"/>
              </a:rPr>
              <a:t> </a:t>
            </a:r>
            <a:r>
              <a:rPr lang="es-ES" sz="1800" dirty="0" err="1">
                <a:effectLst/>
                <a:latin typeface="Calibri" panose="020F0502020204030204" pitchFamily="34" charset="0"/>
                <a:ea typeface="Calibri" panose="020F0502020204030204" pitchFamily="34" charset="0"/>
              </a:rPr>
              <a:t>e</a:t>
            </a:r>
            <a:r>
              <a:rPr lang="es-ES" sz="1800" spc="-5" dirty="0" err="1">
                <a:effectLst/>
                <a:latin typeface="Calibri" panose="020F0502020204030204" pitchFamily="34" charset="0"/>
                <a:ea typeface="Calibri" panose="020F0502020204030204" pitchFamily="34" charset="0"/>
              </a:rPr>
              <a:t>z</a:t>
            </a:r>
            <a:r>
              <a:rPr lang="es-ES" sz="1800" spc="-15" dirty="0" err="1">
                <a:effectLst/>
                <a:latin typeface="Calibri" panose="020F0502020204030204" pitchFamily="34" charset="0"/>
                <a:ea typeface="Calibri" panose="020F0502020204030204" pitchFamily="34" charset="0"/>
              </a:rPr>
              <a:t>-</a:t>
            </a:r>
            <a:r>
              <a:rPr lang="es-ES" sz="1800" dirty="0" err="1">
                <a:effectLst/>
                <a:latin typeface="Calibri" panose="020F0502020204030204" pitchFamily="34" charset="0"/>
                <a:ea typeface="Calibri" panose="020F0502020204030204" pitchFamily="34" charset="0"/>
              </a:rPr>
              <a:t>M</a:t>
            </a:r>
            <a:r>
              <a:rPr lang="es-ES" sz="1800" spc="-10" dirty="0" err="1">
                <a:effectLst/>
                <a:latin typeface="Calibri" panose="020F0502020204030204" pitchFamily="34" charset="0"/>
                <a:ea typeface="Calibri" panose="020F0502020204030204" pitchFamily="34" charset="0"/>
              </a:rPr>
              <a:t>ek</a:t>
            </a:r>
            <a:r>
              <a:rPr lang="es-ES" sz="1800" dirty="0" err="1">
                <a:effectLst/>
                <a:latin typeface="Calibri" panose="020F0502020204030204" pitchFamily="34" charset="0"/>
                <a:ea typeface="Calibri" panose="020F0502020204030204" pitchFamily="34" charset="0"/>
              </a:rPr>
              <a:t>ler</a:t>
            </a:r>
            <a:r>
              <a:rPr lang="es-ES" sz="1800" dirty="0">
                <a:effectLst/>
                <a:latin typeface="Calibri" panose="020F0502020204030204" pitchFamily="34" charset="0"/>
                <a:ea typeface="Calibri" panose="020F0502020204030204" pitchFamily="34" charset="0"/>
              </a:rPr>
              <a:t>, G.,</a:t>
            </a:r>
            <a:r>
              <a:rPr lang="es-ES" sz="1800" spc="-10" dirty="0">
                <a:effectLst/>
                <a:latin typeface="Calibri" panose="020F0502020204030204" pitchFamily="34" charset="0"/>
                <a:ea typeface="Calibri" panose="020F0502020204030204" pitchFamily="34" charset="0"/>
              </a:rPr>
              <a:t> </a:t>
            </a:r>
            <a:r>
              <a:rPr lang="es-ES" sz="1800" dirty="0">
                <a:effectLst/>
                <a:latin typeface="Calibri" panose="020F0502020204030204" pitchFamily="34" charset="0"/>
                <a:ea typeface="Calibri" panose="020F0502020204030204" pitchFamily="34" charset="0"/>
              </a:rPr>
              <a:t>&amp;</a:t>
            </a:r>
            <a:r>
              <a:rPr lang="es-ES" sz="1800" spc="-10" dirty="0">
                <a:effectLst/>
                <a:latin typeface="Calibri" panose="020F0502020204030204" pitchFamily="34" charset="0"/>
                <a:ea typeface="Calibri" panose="020F0502020204030204" pitchFamily="34" charset="0"/>
              </a:rPr>
              <a:t> </a:t>
            </a:r>
            <a:r>
              <a:rPr lang="es-ES" sz="1800" dirty="0">
                <a:effectLst/>
                <a:latin typeface="Calibri" panose="020F0502020204030204" pitchFamily="34" charset="0"/>
                <a:ea typeface="Calibri" panose="020F0502020204030204" pitchFamily="34" charset="0"/>
              </a:rPr>
              <a:t>M</a:t>
            </a:r>
            <a:r>
              <a:rPr lang="es-ES" sz="1800" spc="-5" dirty="0">
                <a:effectLst/>
                <a:latin typeface="Calibri" panose="020F0502020204030204" pitchFamily="34" charset="0"/>
                <a:ea typeface="Calibri" panose="020F0502020204030204" pitchFamily="34" charset="0"/>
              </a:rPr>
              <a:t>ü</a:t>
            </a:r>
            <a:r>
              <a:rPr lang="es-ES" sz="1800" dirty="0">
                <a:effectLst/>
                <a:latin typeface="Calibri" panose="020F0502020204030204" pitchFamily="34" charset="0"/>
                <a:ea typeface="Calibri" panose="020F0502020204030204" pitchFamily="34" charset="0"/>
              </a:rPr>
              <a:t>l</a:t>
            </a:r>
            <a:r>
              <a:rPr lang="es-ES" sz="1800" spc="-5" dirty="0">
                <a:effectLst/>
                <a:latin typeface="Calibri" panose="020F0502020204030204" pitchFamily="34" charset="0"/>
                <a:ea typeface="Calibri" panose="020F0502020204030204" pitchFamily="34" charset="0"/>
              </a:rPr>
              <a:t>l</a:t>
            </a:r>
            <a:r>
              <a:rPr lang="es-ES" sz="1800" dirty="0">
                <a:effectLst/>
                <a:latin typeface="Calibri" panose="020F0502020204030204" pitchFamily="34" charset="0"/>
                <a:ea typeface="Calibri" panose="020F0502020204030204" pitchFamily="34" charset="0"/>
              </a:rPr>
              <a:t>er,</a:t>
            </a:r>
            <a:r>
              <a:rPr lang="es-ES" sz="1800" spc="-10" dirty="0">
                <a:effectLst/>
                <a:latin typeface="Calibri" panose="020F0502020204030204" pitchFamily="34" charset="0"/>
                <a:ea typeface="Calibri" panose="020F0502020204030204" pitchFamily="34" charset="0"/>
              </a:rPr>
              <a:t> </a:t>
            </a:r>
            <a:r>
              <a:rPr lang="es-ES" sz="1800" dirty="0">
                <a:effectLst/>
                <a:latin typeface="Calibri" panose="020F0502020204030204" pitchFamily="34" charset="0"/>
                <a:ea typeface="Calibri" panose="020F0502020204030204" pitchFamily="34" charset="0"/>
              </a:rPr>
              <a:t>M.</a:t>
            </a:r>
            <a:r>
              <a:rPr lang="es-ES" sz="1800" spc="-5" dirty="0">
                <a:effectLst/>
                <a:latin typeface="Calibri" panose="020F0502020204030204" pitchFamily="34" charset="0"/>
                <a:ea typeface="Calibri" panose="020F0502020204030204" pitchFamily="34" charset="0"/>
              </a:rPr>
              <a:t> </a:t>
            </a:r>
            <a:r>
              <a:rPr lang="es-ES" sz="1800" spc="-15" dirty="0">
                <a:effectLst/>
                <a:latin typeface="Calibri" panose="020F0502020204030204" pitchFamily="34" charset="0"/>
                <a:ea typeface="Calibri" panose="020F0502020204030204" pitchFamily="34" charset="0"/>
              </a:rPr>
              <a:t>(</a:t>
            </a:r>
            <a:r>
              <a:rPr lang="es-ES" sz="1800" dirty="0">
                <a:effectLst/>
                <a:latin typeface="Calibri" panose="020F0502020204030204" pitchFamily="34" charset="0"/>
                <a:ea typeface="Calibri" panose="020F0502020204030204" pitchFamily="34" charset="0"/>
              </a:rPr>
              <a:t>2</a:t>
            </a:r>
            <a:r>
              <a:rPr lang="es-ES" sz="1800" spc="-10" dirty="0">
                <a:effectLst/>
                <a:latin typeface="Calibri" panose="020F0502020204030204" pitchFamily="34" charset="0"/>
                <a:ea typeface="Calibri" panose="020F0502020204030204" pitchFamily="34" charset="0"/>
              </a:rPr>
              <a:t>0</a:t>
            </a:r>
            <a:r>
              <a:rPr lang="es-ES" sz="1800" dirty="0">
                <a:effectLst/>
                <a:latin typeface="Calibri" panose="020F0502020204030204" pitchFamily="34" charset="0"/>
                <a:ea typeface="Calibri" panose="020F0502020204030204" pitchFamily="34" charset="0"/>
              </a:rPr>
              <a:t>24</a:t>
            </a:r>
            <a:r>
              <a:rPr lang="es-ES" sz="1800" spc="-15" dirty="0">
                <a:effectLst/>
                <a:latin typeface="Calibri" panose="020F0502020204030204" pitchFamily="34" charset="0"/>
                <a:ea typeface="Calibri" panose="020F0502020204030204" pitchFamily="34" charset="0"/>
              </a:rPr>
              <a:t>)</a:t>
            </a:r>
            <a:r>
              <a:rPr lang="es-ES" sz="1800" dirty="0">
                <a:effectLst/>
                <a:latin typeface="Calibri" panose="020F0502020204030204" pitchFamily="34" charset="0"/>
                <a:ea typeface="Calibri" panose="020F0502020204030204" pitchFamily="34" charset="0"/>
              </a:rPr>
              <a:t>. </a:t>
            </a:r>
            <a:r>
              <a:rPr lang="es-ES" sz="1800" spc="-5" dirty="0">
                <a:effectLst/>
                <a:latin typeface="Calibri" panose="020F0502020204030204" pitchFamily="34" charset="0"/>
                <a:ea typeface="Calibri" panose="020F0502020204030204" pitchFamily="34" charset="0"/>
              </a:rPr>
              <a:t>F</a:t>
            </a:r>
            <a:r>
              <a:rPr lang="es-ES" sz="1800" dirty="0">
                <a:effectLst/>
                <a:latin typeface="Calibri" panose="020F0502020204030204" pitchFamily="34" charset="0"/>
                <a:ea typeface="Calibri" panose="020F0502020204030204" pitchFamily="34" charset="0"/>
              </a:rPr>
              <a:t>o</a:t>
            </a:r>
            <a:r>
              <a:rPr lang="es-ES" sz="1800" spc="-5" dirty="0">
                <a:effectLst/>
                <a:latin typeface="Calibri" panose="020F0502020204030204" pitchFamily="34" charset="0"/>
                <a:ea typeface="Calibri" panose="020F0502020204030204" pitchFamily="34" charset="0"/>
              </a:rPr>
              <a:t>u</a:t>
            </a:r>
            <a:r>
              <a:rPr lang="es-ES" sz="1800" dirty="0">
                <a:effectLst/>
                <a:latin typeface="Calibri" panose="020F0502020204030204" pitchFamily="34" charset="0"/>
                <a:ea typeface="Calibri" panose="020F0502020204030204" pitchFamily="34" charset="0"/>
              </a:rPr>
              <a:t>rier </a:t>
            </a:r>
            <a:r>
              <a:rPr lang="es-ES" sz="1800" spc="-5" dirty="0" err="1">
                <a:effectLst/>
                <a:latin typeface="Calibri" panose="020F0502020204030204" pitchFamily="34" charset="0"/>
                <a:ea typeface="Calibri" panose="020F0502020204030204" pitchFamily="34" charset="0"/>
              </a:rPr>
              <a:t>ph</a:t>
            </a:r>
            <a:r>
              <a:rPr lang="es-ES" sz="1800" dirty="0" err="1">
                <a:effectLst/>
                <a:latin typeface="Calibri" panose="020F0502020204030204" pitchFamily="34" charset="0"/>
                <a:ea typeface="Calibri" panose="020F0502020204030204" pitchFamily="34" charset="0"/>
              </a:rPr>
              <a:t>ase</a:t>
            </a:r>
            <a:r>
              <a:rPr lang="es-ES" sz="1800" spc="-10" dirty="0">
                <a:effectLst/>
                <a:latin typeface="Calibri" panose="020F0502020204030204" pitchFamily="34" charset="0"/>
                <a:ea typeface="Calibri" panose="020F0502020204030204" pitchFamily="34" charset="0"/>
              </a:rPr>
              <a:t> </a:t>
            </a:r>
            <a:r>
              <a:rPr lang="es-ES" sz="1800" dirty="0" err="1">
                <a:effectLst/>
                <a:latin typeface="Calibri" panose="020F0502020204030204" pitchFamily="34" charset="0"/>
                <a:ea typeface="Calibri" panose="020F0502020204030204" pitchFamily="34" charset="0"/>
              </a:rPr>
              <a:t>in</a:t>
            </a:r>
            <a:r>
              <a:rPr lang="es-ES" sz="1800" spc="-10" dirty="0" err="1">
                <a:effectLst/>
                <a:latin typeface="Calibri" panose="020F0502020204030204" pitchFamily="34" charset="0"/>
                <a:ea typeface="Calibri" panose="020F0502020204030204" pitchFamily="34" charset="0"/>
              </a:rPr>
              <a:t>d</a:t>
            </a:r>
            <a:r>
              <a:rPr lang="es-ES" sz="1800" dirty="0" err="1">
                <a:effectLst/>
                <a:latin typeface="Calibri" panose="020F0502020204030204" pitchFamily="34" charset="0"/>
                <a:ea typeface="Calibri" panose="020F0502020204030204" pitchFamily="34" charset="0"/>
              </a:rPr>
              <a:t>ex</a:t>
            </a:r>
            <a:r>
              <a:rPr lang="es-ES" sz="1800" dirty="0">
                <a:effectLst/>
                <a:latin typeface="Calibri" panose="020F0502020204030204" pitchFamily="34" charset="0"/>
                <a:ea typeface="Calibri" panose="020F0502020204030204" pitchFamily="34" charset="0"/>
              </a:rPr>
              <a:t> </a:t>
            </a:r>
            <a:r>
              <a:rPr lang="es-ES" sz="1800" spc="-15" dirty="0" err="1">
                <a:effectLst/>
                <a:latin typeface="Calibri" panose="020F0502020204030204" pitchFamily="34" charset="0"/>
                <a:ea typeface="Calibri" panose="020F0502020204030204" pitchFamily="34" charset="0"/>
              </a:rPr>
              <a:t>f</a:t>
            </a:r>
            <a:r>
              <a:rPr lang="es-ES" sz="1800" spc="5" dirty="0" err="1">
                <a:effectLst/>
                <a:latin typeface="Calibri" panose="020F0502020204030204" pitchFamily="34" charset="0"/>
                <a:ea typeface="Calibri" panose="020F0502020204030204" pitchFamily="34" charset="0"/>
              </a:rPr>
              <a:t>o</a:t>
            </a:r>
            <a:r>
              <a:rPr lang="es-ES" sz="1800" dirty="0" err="1">
                <a:effectLst/>
                <a:latin typeface="Calibri" panose="020F0502020204030204" pitchFamily="34" charset="0"/>
                <a:ea typeface="Calibri" panose="020F0502020204030204" pitchFamily="34" charset="0"/>
              </a:rPr>
              <a:t>r</a:t>
            </a:r>
            <a:r>
              <a:rPr lang="es-ES" sz="1800" spc="-10" dirty="0">
                <a:effectLst/>
                <a:latin typeface="Calibri" panose="020F0502020204030204" pitchFamily="34" charset="0"/>
                <a:ea typeface="Calibri" panose="020F0502020204030204" pitchFamily="34" charset="0"/>
              </a:rPr>
              <a:t> </a:t>
            </a:r>
            <a:r>
              <a:rPr lang="es-ES" sz="1800" dirty="0" err="1">
                <a:effectLst/>
                <a:latin typeface="Calibri" panose="020F0502020204030204" pitchFamily="34" charset="0"/>
                <a:ea typeface="Calibri" panose="020F0502020204030204" pitchFamily="34" charset="0"/>
              </a:rPr>
              <a:t>e</a:t>
            </a:r>
            <a:r>
              <a:rPr lang="es-ES" sz="1800" spc="-10" dirty="0" err="1">
                <a:effectLst/>
                <a:latin typeface="Calibri" panose="020F0502020204030204" pitchFamily="34" charset="0"/>
                <a:ea typeface="Calibri" panose="020F0502020204030204" pitchFamily="34" charset="0"/>
              </a:rPr>
              <a:t>x</a:t>
            </a:r>
            <a:r>
              <a:rPr lang="es-ES" sz="1800" dirty="0" err="1">
                <a:effectLst/>
                <a:latin typeface="Calibri" panose="020F0502020204030204" pitchFamily="34" charset="0"/>
                <a:ea typeface="Calibri" panose="020F0502020204030204" pitchFamily="34" charset="0"/>
              </a:rPr>
              <a:t>tracting</a:t>
            </a:r>
            <a:r>
              <a:rPr lang="es-ES" sz="1800" dirty="0">
                <a:effectLst/>
                <a:latin typeface="Calibri" panose="020F0502020204030204" pitchFamily="34" charset="0"/>
                <a:ea typeface="Calibri" panose="020F0502020204030204" pitchFamily="34" charset="0"/>
              </a:rPr>
              <a:t> </a:t>
            </a:r>
            <a:r>
              <a:rPr lang="es-ES" sz="1800" dirty="0" err="1">
                <a:effectLst/>
                <a:latin typeface="Calibri" panose="020F0502020204030204" pitchFamily="34" charset="0"/>
                <a:ea typeface="Calibri" panose="020F0502020204030204" pitchFamily="34" charset="0"/>
              </a:rPr>
              <a:t>signatures</a:t>
            </a:r>
            <a:r>
              <a:rPr lang="es-ES" sz="1800" dirty="0">
                <a:effectLst/>
                <a:latin typeface="Calibri" panose="020F0502020204030204" pitchFamily="34" charset="0"/>
                <a:ea typeface="Calibri" panose="020F0502020204030204" pitchFamily="34" charset="0"/>
              </a:rPr>
              <a:t> </a:t>
            </a:r>
            <a:r>
              <a:rPr lang="es-ES" sz="1800" dirty="0" err="1">
                <a:effectLst/>
                <a:latin typeface="Calibri" panose="020F0502020204030204" pitchFamily="34" charset="0"/>
                <a:ea typeface="Calibri" panose="020F0502020204030204" pitchFamily="34" charset="0"/>
              </a:rPr>
              <a:t>of</a:t>
            </a:r>
            <a:r>
              <a:rPr lang="es-ES" sz="1800" dirty="0">
                <a:effectLst/>
                <a:latin typeface="Calibri" panose="020F0502020204030204" pitchFamily="34" charset="0"/>
                <a:ea typeface="Calibri" panose="020F0502020204030204" pitchFamily="34" charset="0"/>
              </a:rPr>
              <a:t> </a:t>
            </a:r>
            <a:r>
              <a:rPr lang="es-ES" sz="1800" dirty="0" err="1">
                <a:effectLst/>
                <a:latin typeface="Calibri" panose="020F0502020204030204" pitchFamily="34" charset="0"/>
                <a:ea typeface="Calibri" panose="020F0502020204030204" pitchFamily="34" charset="0"/>
              </a:rPr>
              <a:t>determinism</a:t>
            </a:r>
            <a:r>
              <a:rPr lang="es-ES" sz="1800" dirty="0">
                <a:effectLst/>
                <a:latin typeface="Calibri" panose="020F0502020204030204" pitchFamily="34" charset="0"/>
                <a:ea typeface="Calibri" panose="020F0502020204030204" pitchFamily="34" charset="0"/>
              </a:rPr>
              <a:t> and </a:t>
            </a:r>
            <a:r>
              <a:rPr lang="es-ES" sz="1800" dirty="0" err="1">
                <a:effectLst/>
                <a:latin typeface="Calibri" panose="020F0502020204030204" pitchFamily="34" charset="0"/>
                <a:ea typeface="Calibri" panose="020F0502020204030204" pitchFamily="34" charset="0"/>
              </a:rPr>
              <a:t>nonlinear</a:t>
            </a:r>
            <a:r>
              <a:rPr lang="es-ES" sz="1800" dirty="0">
                <a:effectLst/>
                <a:latin typeface="Calibri" panose="020F0502020204030204" pitchFamily="34" charset="0"/>
                <a:ea typeface="Calibri" panose="020F0502020204030204" pitchFamily="34" charset="0"/>
              </a:rPr>
              <a:t> </a:t>
            </a:r>
            <a:r>
              <a:rPr lang="es-ES" sz="1800" dirty="0" err="1">
                <a:effectLst/>
                <a:latin typeface="Calibri" panose="020F0502020204030204" pitchFamily="34" charset="0"/>
                <a:ea typeface="Calibri" panose="020F0502020204030204" pitchFamily="34" charset="0"/>
              </a:rPr>
              <a:t>features</a:t>
            </a:r>
            <a:r>
              <a:rPr lang="es-ES" sz="1800" dirty="0">
                <a:effectLst/>
                <a:latin typeface="Calibri" panose="020F0502020204030204" pitchFamily="34" charset="0"/>
                <a:ea typeface="Calibri" panose="020F0502020204030204" pitchFamily="34" charset="0"/>
              </a:rPr>
              <a:t> in time series. </a:t>
            </a:r>
            <a:r>
              <a:rPr lang="es-ES" sz="1800" i="1" dirty="0">
                <a:effectLst/>
                <a:latin typeface="Calibri" panose="020F0502020204030204" pitchFamily="34" charset="0"/>
                <a:ea typeface="Calibri" panose="020F0502020204030204" pitchFamily="34" charset="0"/>
              </a:rPr>
              <a:t>Chaos: </a:t>
            </a:r>
            <a:r>
              <a:rPr lang="es-ES" sz="1800" i="1" dirty="0" err="1">
                <a:effectLst/>
                <a:latin typeface="Calibri" panose="020F0502020204030204" pitchFamily="34" charset="0"/>
                <a:ea typeface="Calibri" panose="020F0502020204030204" pitchFamily="34" charset="0"/>
              </a:rPr>
              <a:t>An</a:t>
            </a:r>
            <a:r>
              <a:rPr lang="es-ES" sz="1800" i="1" spc="5" dirty="0">
                <a:effectLst/>
                <a:latin typeface="Calibri" panose="020F0502020204030204" pitchFamily="34" charset="0"/>
                <a:ea typeface="Calibri" panose="020F0502020204030204" pitchFamily="34" charset="0"/>
              </a:rPr>
              <a:t> </a:t>
            </a:r>
            <a:r>
              <a:rPr lang="es-ES" sz="1800" i="1" dirty="0" err="1">
                <a:effectLst/>
                <a:latin typeface="Calibri" panose="020F0502020204030204" pitchFamily="34" charset="0"/>
                <a:ea typeface="Calibri" panose="020F0502020204030204" pitchFamily="34" charset="0"/>
              </a:rPr>
              <a:t>Interdisciplinary</a:t>
            </a:r>
            <a:r>
              <a:rPr lang="es-ES" sz="1800" i="1" spc="-20" dirty="0">
                <a:effectLst/>
                <a:latin typeface="Calibri" panose="020F0502020204030204" pitchFamily="34" charset="0"/>
                <a:ea typeface="Calibri" panose="020F0502020204030204" pitchFamily="34" charset="0"/>
              </a:rPr>
              <a:t> </a:t>
            </a:r>
            <a:r>
              <a:rPr lang="es-ES" sz="1800" i="1" dirty="0" err="1">
                <a:effectLst/>
                <a:latin typeface="Calibri" panose="020F0502020204030204" pitchFamily="34" charset="0"/>
                <a:ea typeface="Calibri" panose="020F0502020204030204" pitchFamily="34" charset="0"/>
              </a:rPr>
              <a:t>Journal</a:t>
            </a:r>
            <a:r>
              <a:rPr lang="es-ES" sz="1800" i="1" spc="-15" dirty="0">
                <a:effectLst/>
                <a:latin typeface="Calibri" panose="020F0502020204030204" pitchFamily="34" charset="0"/>
                <a:ea typeface="Calibri" panose="020F0502020204030204" pitchFamily="34" charset="0"/>
              </a:rPr>
              <a:t> </a:t>
            </a:r>
            <a:r>
              <a:rPr lang="es-ES" sz="1800" i="1" dirty="0" err="1">
                <a:effectLst/>
                <a:latin typeface="Calibri" panose="020F0502020204030204" pitchFamily="34" charset="0"/>
                <a:ea typeface="Calibri" panose="020F0502020204030204" pitchFamily="34" charset="0"/>
              </a:rPr>
              <a:t>Of</a:t>
            </a:r>
            <a:r>
              <a:rPr lang="es-ES" sz="1800" i="1" spc="-40" dirty="0">
                <a:effectLst/>
                <a:latin typeface="Calibri" panose="020F0502020204030204" pitchFamily="34" charset="0"/>
                <a:ea typeface="Calibri" panose="020F0502020204030204" pitchFamily="34" charset="0"/>
              </a:rPr>
              <a:t> </a:t>
            </a:r>
            <a:r>
              <a:rPr lang="es-ES" sz="1800" i="1" dirty="0" err="1">
                <a:effectLst/>
                <a:latin typeface="Calibri" panose="020F0502020204030204" pitchFamily="34" charset="0"/>
                <a:ea typeface="Calibri" panose="020F0502020204030204" pitchFamily="34" charset="0"/>
              </a:rPr>
              <a:t>Nonlinear</a:t>
            </a:r>
            <a:r>
              <a:rPr lang="es-ES" sz="1800" i="1" spc="-10" dirty="0">
                <a:effectLst/>
                <a:latin typeface="Calibri" panose="020F0502020204030204" pitchFamily="34" charset="0"/>
                <a:ea typeface="Calibri" panose="020F0502020204030204" pitchFamily="34" charset="0"/>
              </a:rPr>
              <a:t> </a:t>
            </a:r>
            <a:r>
              <a:rPr lang="es-ES" sz="1800" i="1" dirty="0" err="1">
                <a:effectLst/>
                <a:latin typeface="Calibri" panose="020F0502020204030204" pitchFamily="34" charset="0"/>
                <a:ea typeface="Calibri" panose="020F0502020204030204" pitchFamily="34" charset="0"/>
              </a:rPr>
              <a:t>Science</a:t>
            </a:r>
            <a:r>
              <a:rPr lang="es-ES" sz="1800" dirty="0">
                <a:effectLst/>
                <a:latin typeface="Calibri" panose="020F0502020204030204" pitchFamily="34" charset="0"/>
                <a:ea typeface="Calibri" panose="020F0502020204030204" pitchFamily="34" charset="0"/>
              </a:rPr>
              <a:t>,</a:t>
            </a:r>
            <a:r>
              <a:rPr lang="es-ES" sz="1800" spc="-25" dirty="0">
                <a:effectLst/>
                <a:latin typeface="Calibri" panose="020F0502020204030204" pitchFamily="34" charset="0"/>
                <a:ea typeface="Calibri" panose="020F0502020204030204" pitchFamily="34" charset="0"/>
              </a:rPr>
              <a:t> </a:t>
            </a:r>
            <a:r>
              <a:rPr lang="es-ES" sz="1800" i="1" dirty="0">
                <a:effectLst/>
                <a:latin typeface="Calibri" panose="020F0502020204030204" pitchFamily="34" charset="0"/>
                <a:ea typeface="Calibri" panose="020F0502020204030204" pitchFamily="34" charset="0"/>
              </a:rPr>
              <a:t>34</a:t>
            </a:r>
            <a:r>
              <a:rPr lang="es-ES" sz="1800" dirty="0">
                <a:effectLst/>
                <a:latin typeface="Calibri" panose="020F0502020204030204" pitchFamily="34" charset="0"/>
                <a:ea typeface="Calibri" panose="020F0502020204030204" pitchFamily="34" charset="0"/>
              </a:rPr>
              <a:t>(1).</a:t>
            </a:r>
            <a:r>
              <a:rPr lang="es-ES" sz="1800" spc="-25" dirty="0">
                <a:solidFill>
                  <a:srgbClr val="0462C1"/>
                </a:solidFill>
                <a:effectLst/>
                <a:latin typeface="Calibri" panose="020F0502020204030204" pitchFamily="34" charset="0"/>
                <a:ea typeface="Calibri" panose="020F0502020204030204" pitchFamily="34" charset="0"/>
              </a:rPr>
              <a:t> </a:t>
            </a:r>
            <a:r>
              <a:rPr lang="es-ES" sz="1800" u="sng" dirty="0">
                <a:solidFill>
                  <a:srgbClr val="0462C1"/>
                </a:solidFill>
                <a:effectLst/>
                <a:latin typeface="Calibri" panose="020F0502020204030204" pitchFamily="34" charset="0"/>
                <a:ea typeface="Calibri" panose="020F0502020204030204" pitchFamily="34" charset="0"/>
                <a:hlinkClick r:id="rId3"/>
              </a:rPr>
              <a:t>https://doi.org/10.1063/5.0160555</a:t>
            </a:r>
            <a:endParaRPr lang="es-ES" sz="1800" u="sng" dirty="0">
              <a:solidFill>
                <a:srgbClr val="0462C1"/>
              </a:solidFill>
              <a:effectLst/>
              <a:latin typeface="Calibri" panose="020F0502020204030204" pitchFamily="34" charset="0"/>
              <a:ea typeface="Calibri" panose="020F0502020204030204" pitchFamily="34" charset="0"/>
            </a:endParaRPr>
          </a:p>
          <a:p>
            <a:pPr marL="342900" marR="73025" lvl="0" indent="-342900" algn="just">
              <a:lnSpc>
                <a:spcPct val="106000"/>
              </a:lnSpc>
              <a:spcBef>
                <a:spcPts val="910"/>
              </a:spcBef>
              <a:spcAft>
                <a:spcPts val="0"/>
              </a:spcAft>
              <a:buFont typeface="+mj-lt"/>
              <a:buAutoNum type="arabicPeriod"/>
              <a:tabLst>
                <a:tab pos="517525" algn="l"/>
              </a:tabLst>
            </a:pPr>
            <a:r>
              <a:rPr lang="en-US" sz="1800" dirty="0">
                <a:effectLst/>
                <a:latin typeface="Times New Roman" panose="02020603050405020304" pitchFamily="18" charset="0"/>
                <a:ea typeface="Times New Roman" panose="02020603050405020304" pitchFamily="18" charset="0"/>
              </a:rPr>
              <a:t>Goldberger AL, Amaral LAN, Glass L, </a:t>
            </a:r>
            <a:r>
              <a:rPr lang="en-US" sz="1800" dirty="0" err="1">
                <a:effectLst/>
                <a:latin typeface="Times New Roman" panose="02020603050405020304" pitchFamily="18" charset="0"/>
                <a:ea typeface="Times New Roman" panose="02020603050405020304" pitchFamily="18" charset="0"/>
              </a:rPr>
              <a:t>Hausdorff</a:t>
            </a:r>
            <a:r>
              <a:rPr lang="en-US" sz="1800" dirty="0">
                <a:effectLst/>
                <a:latin typeface="Times New Roman" panose="02020603050405020304" pitchFamily="18" charset="0"/>
                <a:ea typeface="Times New Roman" panose="02020603050405020304" pitchFamily="18" charset="0"/>
              </a:rPr>
              <a:t> JM, Ivanov </a:t>
            </a:r>
            <a:r>
              <a:rPr lang="en-US" sz="1800" dirty="0" err="1">
                <a:effectLst/>
                <a:latin typeface="Times New Roman" panose="02020603050405020304" pitchFamily="18" charset="0"/>
                <a:ea typeface="Times New Roman" panose="02020603050405020304" pitchFamily="18" charset="0"/>
              </a:rPr>
              <a:t>PCh</a:t>
            </a:r>
            <a:r>
              <a:rPr lang="en-US" sz="1800" dirty="0">
                <a:effectLst/>
                <a:latin typeface="Times New Roman" panose="02020603050405020304" pitchFamily="18" charset="0"/>
                <a:ea typeface="Times New Roman" panose="02020603050405020304" pitchFamily="18" charset="0"/>
              </a:rPr>
              <a:t>, Mark RG, </a:t>
            </a:r>
            <a:r>
              <a:rPr lang="en-US" sz="1800" dirty="0" err="1">
                <a:effectLst/>
                <a:latin typeface="Times New Roman" panose="02020603050405020304" pitchFamily="18" charset="0"/>
                <a:ea typeface="Times New Roman" panose="02020603050405020304" pitchFamily="18" charset="0"/>
              </a:rPr>
              <a:t>Mietus</a:t>
            </a:r>
            <a:r>
              <a:rPr lang="en-US" sz="1800" dirty="0">
                <a:effectLst/>
                <a:latin typeface="Times New Roman" panose="02020603050405020304" pitchFamily="18" charset="0"/>
                <a:ea typeface="Times New Roman" panose="02020603050405020304" pitchFamily="18" charset="0"/>
              </a:rPr>
              <a:t> JE, Moody GB, Peng C-K, Stanley HE. </a:t>
            </a:r>
            <a:r>
              <a:rPr lang="en-US" sz="1800" dirty="0" err="1">
                <a:effectLst/>
                <a:latin typeface="Times New Roman" panose="02020603050405020304" pitchFamily="18" charset="0"/>
                <a:ea typeface="Times New Roman" panose="02020603050405020304" pitchFamily="18" charset="0"/>
              </a:rPr>
              <a:t>PhysioBank</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PhysioToolkit</a:t>
            </a:r>
            <a:r>
              <a:rPr lang="en-US" sz="1800" dirty="0">
                <a:effectLst/>
                <a:latin typeface="Times New Roman" panose="02020603050405020304" pitchFamily="18" charset="0"/>
                <a:ea typeface="Times New Roman" panose="02020603050405020304" pitchFamily="18" charset="0"/>
              </a:rPr>
              <a:t>, and </a:t>
            </a:r>
            <a:r>
              <a:rPr lang="en-US" sz="1800" dirty="0" err="1">
                <a:effectLst/>
                <a:latin typeface="Times New Roman" panose="02020603050405020304" pitchFamily="18" charset="0"/>
                <a:ea typeface="Times New Roman" panose="02020603050405020304" pitchFamily="18" charset="0"/>
              </a:rPr>
              <a:t>PhysioNet</a:t>
            </a:r>
            <a:r>
              <a:rPr lang="en-US" sz="1800" dirty="0">
                <a:effectLst/>
                <a:latin typeface="Times New Roman" panose="02020603050405020304" pitchFamily="18" charset="0"/>
                <a:ea typeface="Times New Roman" panose="02020603050405020304" pitchFamily="18" charset="0"/>
              </a:rPr>
              <a:t>: Components of a New Research Resource for Complex Physiologic Signals. </a:t>
            </a:r>
            <a:r>
              <a:rPr lang="es-MX" sz="1800" i="1" dirty="0" err="1">
                <a:effectLst/>
                <a:latin typeface="Times New Roman" panose="02020603050405020304" pitchFamily="18" charset="0"/>
                <a:ea typeface="Times New Roman" panose="02020603050405020304" pitchFamily="18" charset="0"/>
              </a:rPr>
              <a:t>Circulation</a:t>
            </a:r>
            <a:r>
              <a:rPr lang="es-MX" sz="1800" dirty="0">
                <a:effectLst/>
                <a:latin typeface="Times New Roman" panose="02020603050405020304" pitchFamily="18" charset="0"/>
                <a:ea typeface="Times New Roman" panose="02020603050405020304" pitchFamily="18" charset="0"/>
              </a:rPr>
              <a:t> </a:t>
            </a:r>
            <a:r>
              <a:rPr lang="es-MX" sz="1800" b="1" dirty="0">
                <a:effectLst/>
                <a:latin typeface="Times New Roman" panose="02020603050405020304" pitchFamily="18" charset="0"/>
                <a:ea typeface="Times New Roman" panose="02020603050405020304" pitchFamily="18" charset="0"/>
              </a:rPr>
              <a:t>101</a:t>
            </a:r>
            <a:r>
              <a:rPr lang="es-MX" sz="1800" dirty="0">
                <a:effectLst/>
                <a:latin typeface="Times New Roman" panose="02020603050405020304" pitchFamily="18" charset="0"/>
                <a:ea typeface="Times New Roman" panose="02020603050405020304" pitchFamily="18" charset="0"/>
              </a:rPr>
              <a:t>(23):e215-e220 [</a:t>
            </a:r>
            <a:r>
              <a:rPr lang="es-MX" sz="1800" dirty="0" err="1">
                <a:effectLst/>
                <a:latin typeface="Times New Roman" panose="02020603050405020304" pitchFamily="18" charset="0"/>
                <a:ea typeface="Times New Roman" panose="02020603050405020304" pitchFamily="18" charset="0"/>
              </a:rPr>
              <a:t>Circulation</a:t>
            </a:r>
            <a:r>
              <a:rPr lang="es-MX" sz="1800" dirty="0">
                <a:effectLst/>
                <a:latin typeface="Times New Roman" panose="02020603050405020304" pitchFamily="18" charset="0"/>
                <a:ea typeface="Times New Roman" panose="02020603050405020304" pitchFamily="18" charset="0"/>
              </a:rPr>
              <a:t> Electronic Pages; </a:t>
            </a:r>
            <a:r>
              <a:rPr lang="es-MX" sz="1800" u="sng" dirty="0">
                <a:solidFill>
                  <a:srgbClr val="0563C1"/>
                </a:solidFill>
                <a:effectLst/>
                <a:latin typeface="Times New Roman" panose="02020603050405020304" pitchFamily="18" charset="0"/>
                <a:ea typeface="Times New Roman" panose="02020603050405020304" pitchFamily="18" charset="0"/>
                <a:hlinkClick r:id="rId4"/>
              </a:rPr>
              <a:t>http://circ.ahajournals.org/content/101/23/e215.full</a:t>
            </a:r>
            <a:r>
              <a:rPr lang="es-MX" sz="1800" dirty="0">
                <a:effectLst/>
                <a:latin typeface="Times New Roman" panose="02020603050405020304" pitchFamily="18" charset="0"/>
                <a:ea typeface="Times New Roman" panose="02020603050405020304" pitchFamily="18" charset="0"/>
              </a:rPr>
              <a:t>]</a:t>
            </a:r>
          </a:p>
          <a:p>
            <a:pPr marL="342900" marR="73025" lvl="0" indent="-342900" algn="just">
              <a:lnSpc>
                <a:spcPct val="106000"/>
              </a:lnSpc>
              <a:spcBef>
                <a:spcPts val="910"/>
              </a:spcBef>
              <a:spcAft>
                <a:spcPts val="0"/>
              </a:spcAft>
              <a:buFont typeface="+mj-lt"/>
              <a:buAutoNum type="arabicPeriod"/>
              <a:tabLst>
                <a:tab pos="517525" algn="l"/>
              </a:tabLst>
            </a:pPr>
            <a:r>
              <a:rPr lang="es-ES" sz="1800" dirty="0">
                <a:effectLst/>
                <a:latin typeface="Calibri" panose="020F0502020204030204" pitchFamily="34" charset="0"/>
                <a:ea typeface="Calibri" panose="020F0502020204030204" pitchFamily="34" charset="0"/>
              </a:rPr>
              <a:t>Rojo–Garibaldi, B., Aguilar-Hernández, A. I.,</a:t>
            </a:r>
            <a:r>
              <a:rPr lang="es-MX" sz="1800" dirty="0">
                <a:effectLst/>
                <a:latin typeface="Calibri" panose="020F0502020204030204" pitchFamily="34" charset="0"/>
                <a:ea typeface="Calibri" panose="020F0502020204030204" pitchFamily="34" charset="0"/>
              </a:rPr>
              <a:t> &amp; Martínez-</a:t>
            </a:r>
            <a:r>
              <a:rPr lang="es-MX" sz="1800" dirty="0" err="1">
                <a:effectLst/>
                <a:latin typeface="Calibri" panose="020F0502020204030204" pitchFamily="34" charset="0"/>
                <a:ea typeface="Calibri" panose="020F0502020204030204" pitchFamily="34" charset="0"/>
              </a:rPr>
              <a:t>mekler</a:t>
            </a:r>
            <a:r>
              <a:rPr lang="es-MX" sz="1800" dirty="0">
                <a:effectLst/>
                <a:latin typeface="Calibri" panose="020F0502020204030204" pitchFamily="34" charset="0"/>
                <a:ea typeface="Calibri" panose="020F0502020204030204" pitchFamily="34" charset="0"/>
              </a:rPr>
              <a:t>, g. (2024) </a:t>
            </a:r>
            <a:r>
              <a:rPr lang="en-US" sz="1800" dirty="0">
                <a:effectLst/>
                <a:latin typeface="Calibri" panose="020F0502020204030204" pitchFamily="34" charset="0"/>
                <a:ea typeface="Calibri" panose="020F0502020204030204" pitchFamily="34" charset="0"/>
              </a:rPr>
              <a:t>Nonlinear Comparative Analysis of Greenland and Antarctica Ice Cores Data. Appendix A: Rescaled Range Analysis (R/S)</a:t>
            </a:r>
            <a:endParaRPr lang="es-MX" dirty="0"/>
          </a:p>
        </p:txBody>
      </p:sp>
    </p:spTree>
    <p:extLst>
      <p:ext uri="{BB962C8B-B14F-4D97-AF65-F5344CB8AC3E}">
        <p14:creationId xmlns:p14="http://schemas.microsoft.com/office/powerpoint/2010/main" val="3252364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9B6FC98C-E92C-4606-B964-165D93B0F805}"/>
              </a:ext>
            </a:extLst>
          </p:cNvPr>
          <p:cNvSpPr>
            <a:spLocks noGrp="1"/>
          </p:cNvSpPr>
          <p:nvPr>
            <p:ph sz="quarter" idx="13"/>
          </p:nvPr>
        </p:nvSpPr>
        <p:spPr>
          <a:xfrm>
            <a:off x="595265" y="2525123"/>
            <a:ext cx="10394707" cy="3311189"/>
          </a:xfrm>
        </p:spPr>
        <p:txBody>
          <a:bodyPr/>
          <a:lstStyle/>
          <a:p>
            <a:pPr algn="just"/>
            <a:r>
              <a:rPr lang="es-MX" sz="1800" dirty="0">
                <a:effectLst/>
                <a:latin typeface="Times New Roman" panose="02020603050405020304" pitchFamily="18" charset="0"/>
                <a:ea typeface="Calibri" panose="020F0502020204030204" pitchFamily="34" charset="0"/>
              </a:rPr>
              <a:t>El objetivo de esta tesis es complementar los estudios estadísticos previos sobre partituras musicales anteriores al siglo XX, enfocándose en investigar aspectos deterministas en </a:t>
            </a:r>
            <a:r>
              <a:rPr lang="es-MX" sz="1800" dirty="0">
                <a:latin typeface="Times New Roman" panose="02020603050405020304" pitchFamily="18" charset="0"/>
                <a:ea typeface="Calibri" panose="020F0502020204030204" pitchFamily="34" charset="0"/>
              </a:rPr>
              <a:t>series de tiempo numéricas, los cuales representan las series simbólicas de las partituras</a:t>
            </a:r>
            <a:r>
              <a:rPr lang="es-MX" sz="1800" dirty="0">
                <a:effectLst/>
                <a:latin typeface="Times New Roman" panose="02020603050405020304" pitchFamily="18" charset="0"/>
                <a:ea typeface="Calibri" panose="020F0502020204030204" pitchFamily="34" charset="0"/>
              </a:rPr>
              <a:t>. </a:t>
            </a:r>
            <a:endParaRPr lang="es-MX" dirty="0"/>
          </a:p>
        </p:txBody>
      </p:sp>
      <p:pic>
        <p:nvPicPr>
          <p:cNvPr id="5" name="Imagen 4">
            <a:extLst>
              <a:ext uri="{FF2B5EF4-FFF2-40B4-BE49-F238E27FC236}">
                <a16:creationId xmlns:a16="http://schemas.microsoft.com/office/drawing/2014/main" id="{B3C8C12D-30CE-46A6-AEEB-4A705377390E}"/>
              </a:ext>
            </a:extLst>
          </p:cNvPr>
          <p:cNvPicPr>
            <a:picLocks noChangeAspect="1"/>
          </p:cNvPicPr>
          <p:nvPr/>
        </p:nvPicPr>
        <p:blipFill rotWithShape="1">
          <a:blip r:embed="rId2"/>
          <a:srcRect l="28144" t="61550" r="27450" b="18024"/>
          <a:stretch/>
        </p:blipFill>
        <p:spPr>
          <a:xfrm>
            <a:off x="2591508" y="1140735"/>
            <a:ext cx="7008983" cy="1746386"/>
          </a:xfrm>
          <a:prstGeom prst="rect">
            <a:avLst/>
          </a:prstGeom>
        </p:spPr>
      </p:pic>
    </p:spTree>
    <p:extLst>
      <p:ext uri="{BB962C8B-B14F-4D97-AF65-F5344CB8AC3E}">
        <p14:creationId xmlns:p14="http://schemas.microsoft.com/office/powerpoint/2010/main" val="40965919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286412C6-803F-407B-9711-B39D9E065B45}"/>
              </a:ext>
            </a:extLst>
          </p:cNvPr>
          <p:cNvPicPr>
            <a:picLocks noChangeAspect="1"/>
          </p:cNvPicPr>
          <p:nvPr/>
        </p:nvPicPr>
        <p:blipFill rotWithShape="1">
          <a:blip r:embed="rId2"/>
          <a:srcRect l="26287" t="23027" r="25000" b="25905"/>
          <a:stretch/>
        </p:blipFill>
        <p:spPr>
          <a:xfrm>
            <a:off x="1707906" y="656311"/>
            <a:ext cx="8458200" cy="4802994"/>
          </a:xfrm>
          <a:prstGeom prst="rect">
            <a:avLst/>
          </a:prstGeom>
        </p:spPr>
      </p:pic>
    </p:spTree>
    <p:extLst>
      <p:ext uri="{BB962C8B-B14F-4D97-AF65-F5344CB8AC3E}">
        <p14:creationId xmlns:p14="http://schemas.microsoft.com/office/powerpoint/2010/main" val="587698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9A0F674-3B4F-4535-B8A8-93A659725DD8}"/>
              </a:ext>
            </a:extLst>
          </p:cNvPr>
          <p:cNvSpPr>
            <a:spLocks noGrp="1"/>
          </p:cNvSpPr>
          <p:nvPr>
            <p:ph type="title"/>
          </p:nvPr>
        </p:nvSpPr>
        <p:spPr/>
        <p:txBody>
          <a:bodyPr/>
          <a:lstStyle/>
          <a:p>
            <a:r>
              <a:rPr lang="es-US" sz="4000" dirty="0" err="1"/>
              <a:t>Dfa</a:t>
            </a:r>
            <a:r>
              <a:rPr lang="es-US" sz="4000" dirty="0"/>
              <a:t> (</a:t>
            </a:r>
            <a:r>
              <a:rPr lang="es-US" sz="4000" dirty="0" err="1"/>
              <a:t>Detrended</a:t>
            </a:r>
            <a:r>
              <a:rPr lang="es-US" sz="4000" dirty="0"/>
              <a:t> </a:t>
            </a:r>
            <a:r>
              <a:rPr lang="es-US" sz="4000" dirty="0" err="1"/>
              <a:t>fluctuation</a:t>
            </a:r>
            <a:r>
              <a:rPr lang="es-US" sz="4000" dirty="0"/>
              <a:t> </a:t>
            </a:r>
            <a:r>
              <a:rPr lang="es-US" sz="4000" dirty="0" err="1"/>
              <a:t>analysis</a:t>
            </a:r>
            <a:r>
              <a:rPr lang="es-US" sz="4000" dirty="0"/>
              <a:t>)</a:t>
            </a:r>
            <a:endParaRPr lang="es-MX" dirty="0"/>
          </a:p>
        </p:txBody>
      </p:sp>
      <p:sp>
        <p:nvSpPr>
          <p:cNvPr id="7" name="Marcador de contenido 6">
            <a:extLst>
              <a:ext uri="{FF2B5EF4-FFF2-40B4-BE49-F238E27FC236}">
                <a16:creationId xmlns:a16="http://schemas.microsoft.com/office/drawing/2014/main" id="{DD88B492-BFBA-4890-84F3-C3930C382BE0}"/>
              </a:ext>
            </a:extLst>
          </p:cNvPr>
          <p:cNvSpPr>
            <a:spLocks noGrp="1"/>
          </p:cNvSpPr>
          <p:nvPr>
            <p:ph sz="quarter" idx="13"/>
          </p:nvPr>
        </p:nvSpPr>
        <p:spPr>
          <a:xfrm>
            <a:off x="5463982" y="685800"/>
            <a:ext cx="6034375" cy="4688785"/>
          </a:xfrm>
        </p:spPr>
        <p:txBody>
          <a:bodyPr/>
          <a:lstStyle/>
          <a:p>
            <a:pPr algn="just"/>
            <a:r>
              <a:rPr lang="es-MX" sz="1800" dirty="0">
                <a:effectLst/>
                <a:latin typeface="Times New Roman" panose="02020603050405020304" pitchFamily="18" charset="0"/>
                <a:ea typeface="Calibri" panose="020F0502020204030204" pitchFamily="34" charset="0"/>
              </a:rPr>
              <a:t>permite la detección de la autosimilitud intrínseca incrustada en una serie temporal que puede ser no estacionaria</a:t>
            </a:r>
          </a:p>
          <a:p>
            <a:pPr algn="just"/>
            <a:r>
              <a:rPr lang="es-MX" sz="1800" dirty="0">
                <a:effectLst/>
                <a:latin typeface="Times New Roman" panose="02020603050405020304" pitchFamily="18" charset="0"/>
                <a:ea typeface="Calibri" panose="020F0502020204030204" pitchFamily="34" charset="0"/>
              </a:rPr>
              <a:t>el DFA identifica cómo las fluctuaciones cambian con la escala, revelando propiedades fractales y </a:t>
            </a:r>
            <a:r>
              <a:rPr lang="es-MX" sz="1800" dirty="0" err="1">
                <a:effectLst/>
                <a:latin typeface="Times New Roman" panose="02020603050405020304" pitchFamily="18" charset="0"/>
                <a:ea typeface="Calibri" panose="020F0502020204030204" pitchFamily="34" charset="0"/>
              </a:rPr>
              <a:t>auto-similares</a:t>
            </a:r>
            <a:r>
              <a:rPr lang="es-MX" sz="1800" dirty="0">
                <a:effectLst/>
                <a:latin typeface="Times New Roman" panose="02020603050405020304" pitchFamily="18" charset="0"/>
                <a:ea typeface="Calibri" panose="020F0502020204030204" pitchFamily="34" charset="0"/>
              </a:rPr>
              <a:t> en la serie temporal.</a:t>
            </a:r>
          </a:p>
          <a:p>
            <a:pPr marL="0" indent="0" algn="just">
              <a:buNone/>
            </a:pPr>
            <a:endParaRPr lang="es-MX" sz="1800" dirty="0">
              <a:latin typeface="Times New Roman" panose="02020603050405020304" pitchFamily="18" charset="0"/>
            </a:endParaRPr>
          </a:p>
          <a:p>
            <a:pPr marL="0" indent="0" algn="just">
              <a:buNone/>
            </a:pPr>
            <a:endParaRPr lang="es-MX" sz="1800" dirty="0">
              <a:latin typeface="Times New Roman" panose="02020603050405020304" pitchFamily="18" charset="0"/>
            </a:endParaRPr>
          </a:p>
          <a:p>
            <a:pPr marL="0" indent="0" algn="just">
              <a:buNone/>
            </a:pPr>
            <a:endParaRPr lang="es-MX" sz="1800" dirty="0">
              <a:latin typeface="Times New Roman" panose="02020603050405020304" pitchFamily="18" charset="0"/>
            </a:endParaRPr>
          </a:p>
          <a:p>
            <a:pPr algn="just"/>
            <a:endParaRPr lang="es-MX" sz="1800" dirty="0">
              <a:latin typeface="Times New Roman" panose="02020603050405020304" pitchFamily="18" charset="0"/>
            </a:endParaRPr>
          </a:p>
          <a:p>
            <a:pPr algn="just"/>
            <a:endParaRPr lang="es-MX" dirty="0"/>
          </a:p>
        </p:txBody>
      </p:sp>
      <p:pic>
        <p:nvPicPr>
          <p:cNvPr id="5" name="Imagen 4">
            <a:extLst>
              <a:ext uri="{FF2B5EF4-FFF2-40B4-BE49-F238E27FC236}">
                <a16:creationId xmlns:a16="http://schemas.microsoft.com/office/drawing/2014/main" id="{1C87D760-736F-40F9-B177-61094C850F87}"/>
              </a:ext>
            </a:extLst>
          </p:cNvPr>
          <p:cNvPicPr>
            <a:picLocks noChangeAspect="1"/>
          </p:cNvPicPr>
          <p:nvPr/>
        </p:nvPicPr>
        <p:blipFill rotWithShape="1">
          <a:blip r:embed="rId2"/>
          <a:srcRect t="38382" r="56485" b="24604"/>
          <a:stretch/>
        </p:blipFill>
        <p:spPr>
          <a:xfrm>
            <a:off x="104406" y="2706789"/>
            <a:ext cx="5305331" cy="2444436"/>
          </a:xfrm>
          <a:prstGeom prst="rect">
            <a:avLst/>
          </a:prstGeom>
        </p:spPr>
      </p:pic>
      <mc:AlternateContent xmlns:mc="http://schemas.openxmlformats.org/markup-compatibility/2006" xmlns:a14="http://schemas.microsoft.com/office/drawing/2010/main">
        <mc:Choice Requires="a14">
          <p:sp>
            <p:nvSpPr>
              <p:cNvPr id="10" name="CuadroTexto 9">
                <a:extLst>
                  <a:ext uri="{FF2B5EF4-FFF2-40B4-BE49-F238E27FC236}">
                    <a16:creationId xmlns:a16="http://schemas.microsoft.com/office/drawing/2014/main" id="{7355B918-ACF1-4420-98EA-BBCD9C0773F2}"/>
                  </a:ext>
                </a:extLst>
              </p:cNvPr>
              <p:cNvSpPr txBox="1"/>
              <p:nvPr/>
            </p:nvSpPr>
            <p:spPr>
              <a:xfrm>
                <a:off x="6869652" y="3635905"/>
                <a:ext cx="3223033" cy="811825"/>
              </a:xfrm>
              <a:prstGeom prst="rect">
                <a:avLst/>
              </a:prstGeom>
              <a:noFill/>
            </p:spPr>
            <p:txBody>
              <a:bodyPr wrap="square">
                <a:spAutoFit/>
              </a:bodyPr>
              <a:lstStyle/>
              <a:p>
                <a:pPr algn="ctr">
                  <a:lnSpc>
                    <a:spcPct val="107000"/>
                  </a:lnSpc>
                  <a:spcAft>
                    <a:spcPts val="800"/>
                  </a:spcAft>
                </a:pPr>
                <a14:m>
                  <m:oMathPara xmlns:m="http://schemas.openxmlformats.org/officeDocument/2006/math">
                    <m:oMathParaPr>
                      <m:jc m:val="centerGroup"/>
                    </m:oMathParaPr>
                    <m:oMath xmlns:m="http://schemas.openxmlformats.org/officeDocument/2006/math">
                      <m:r>
                        <a:rPr lang="en-US" sz="1800" smtClean="0">
                          <a:effectLst/>
                          <a:latin typeface="Cambria Math" panose="02040503050406030204" pitchFamily="18" charset="0"/>
                        </a:rPr>
                        <m:t>𝑦</m:t>
                      </m:r>
                      <m:d>
                        <m:dPr>
                          <m:ctrlPr>
                            <a:rPr lang="es-MX" sz="1800" i="1">
                              <a:effectLst/>
                              <a:latin typeface="Cambria Math" panose="02040503050406030204" pitchFamily="18" charset="0"/>
                            </a:rPr>
                          </m:ctrlPr>
                        </m:dPr>
                        <m:e>
                          <m:r>
                            <a:rPr lang="en-US" sz="1800">
                              <a:effectLst/>
                              <a:latin typeface="Cambria Math" panose="02040503050406030204" pitchFamily="18" charset="0"/>
                            </a:rPr>
                            <m:t>𝑗</m:t>
                          </m:r>
                        </m:e>
                      </m:d>
                      <m:r>
                        <a:rPr lang="en-US" sz="1800">
                          <a:effectLst/>
                          <a:latin typeface="Cambria Math" panose="02040503050406030204" pitchFamily="18" charset="0"/>
                        </a:rPr>
                        <m:t>= </m:t>
                      </m:r>
                      <m:nary>
                        <m:naryPr>
                          <m:chr m:val="∑"/>
                          <m:limLoc m:val="subSup"/>
                          <m:ctrlPr>
                            <a:rPr lang="es-MX" sz="1800" i="1">
                              <a:effectLst/>
                              <a:latin typeface="Cambria Math" panose="02040503050406030204" pitchFamily="18" charset="0"/>
                            </a:rPr>
                          </m:ctrlPr>
                        </m:naryPr>
                        <m:sub>
                          <m:r>
                            <a:rPr lang="en-US" sz="1800">
                              <a:effectLst/>
                              <a:latin typeface="Cambria Math" panose="02040503050406030204" pitchFamily="18" charset="0"/>
                            </a:rPr>
                            <m:t>𝑖</m:t>
                          </m:r>
                          <m:r>
                            <a:rPr lang="en-US" sz="1800">
                              <a:effectLst/>
                              <a:latin typeface="Cambria Math" panose="02040503050406030204" pitchFamily="18" charset="0"/>
                            </a:rPr>
                            <m:t>=</m:t>
                          </m:r>
                          <m:r>
                            <a:rPr lang="en-US" sz="1800">
                              <a:effectLst/>
                              <a:latin typeface="Cambria Math" panose="02040503050406030204" pitchFamily="18" charset="0"/>
                            </a:rPr>
                            <m:t>𝑖</m:t>
                          </m:r>
                        </m:sub>
                        <m:sup>
                          <m:r>
                            <a:rPr lang="en-US" sz="1800">
                              <a:effectLst/>
                              <a:latin typeface="Cambria Math" panose="02040503050406030204" pitchFamily="18" charset="0"/>
                            </a:rPr>
                            <m:t>𝑗</m:t>
                          </m:r>
                        </m:sup>
                        <m:e>
                          <m:r>
                            <a:rPr lang="en-US" sz="1800">
                              <a:effectLst/>
                              <a:latin typeface="Cambria Math" panose="02040503050406030204" pitchFamily="18" charset="0"/>
                            </a:rPr>
                            <m:t>[</m:t>
                          </m:r>
                          <m:r>
                            <a:rPr lang="en-US" sz="1800">
                              <a:effectLst/>
                              <a:latin typeface="Cambria Math" panose="02040503050406030204" pitchFamily="18" charset="0"/>
                            </a:rPr>
                            <m:t>𝑥</m:t>
                          </m:r>
                          <m:d>
                            <m:dPr>
                              <m:ctrlPr>
                                <a:rPr lang="es-MX" sz="1800" i="1">
                                  <a:effectLst/>
                                  <a:latin typeface="Cambria Math" panose="02040503050406030204" pitchFamily="18" charset="0"/>
                                </a:rPr>
                              </m:ctrlPr>
                            </m:dPr>
                            <m:e>
                              <m:r>
                                <a:rPr lang="en-US" sz="1800">
                                  <a:effectLst/>
                                  <a:latin typeface="Cambria Math" panose="02040503050406030204" pitchFamily="18" charset="0"/>
                                </a:rPr>
                                <m:t>𝑖</m:t>
                              </m:r>
                            </m:e>
                          </m:d>
                          <m:r>
                            <a:rPr lang="en-US" sz="1800">
                              <a:effectLst/>
                              <a:latin typeface="Cambria Math" panose="02040503050406030204" pitchFamily="18" charset="0"/>
                            </a:rPr>
                            <m:t>− </m:t>
                          </m:r>
                          <m:d>
                            <m:dPr>
                              <m:begChr m:val="〈"/>
                              <m:endChr m:val="〉"/>
                              <m:ctrlPr>
                                <a:rPr lang="es-MX" sz="1800" i="1">
                                  <a:effectLst/>
                                  <a:latin typeface="Cambria Math" panose="02040503050406030204" pitchFamily="18" charset="0"/>
                                </a:rPr>
                              </m:ctrlPr>
                            </m:dPr>
                            <m:e>
                              <m:r>
                                <a:rPr lang="en-US" sz="1800">
                                  <a:effectLst/>
                                  <a:latin typeface="Cambria Math" panose="02040503050406030204" pitchFamily="18" charset="0"/>
                                </a:rPr>
                                <m:t>𝑥</m:t>
                              </m:r>
                            </m:e>
                          </m:d>
                        </m:e>
                      </m:nary>
                      <m:r>
                        <a:rPr lang="en-US" sz="1800">
                          <a:effectLst/>
                          <a:latin typeface="Cambria Math" panose="02040503050406030204" pitchFamily="18" charset="0"/>
                        </a:rPr>
                        <m:t>]</m:t>
                      </m:r>
                    </m:oMath>
                  </m:oMathPara>
                </a14:m>
                <a:endParaRPr lang="es-MX" sz="14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10" name="CuadroTexto 9">
                <a:extLst>
                  <a:ext uri="{FF2B5EF4-FFF2-40B4-BE49-F238E27FC236}">
                    <a16:creationId xmlns:a16="http://schemas.microsoft.com/office/drawing/2014/main" id="{7355B918-ACF1-4420-98EA-BBCD9C0773F2}"/>
                  </a:ext>
                </a:extLst>
              </p:cNvPr>
              <p:cNvSpPr txBox="1">
                <a:spLocks noRot="1" noChangeAspect="1" noMove="1" noResize="1" noEditPoints="1" noAdjustHandles="1" noChangeArrowheads="1" noChangeShapeType="1" noTextEdit="1"/>
              </p:cNvSpPr>
              <p:nvPr/>
            </p:nvSpPr>
            <p:spPr>
              <a:xfrm>
                <a:off x="6869652" y="3635905"/>
                <a:ext cx="3223033" cy="811825"/>
              </a:xfrm>
              <a:prstGeom prst="rect">
                <a:avLst/>
              </a:prstGeom>
              <a:blipFill>
                <a:blip r:embed="rId3"/>
                <a:stretch>
                  <a:fillRect/>
                </a:stretch>
              </a:blipFill>
            </p:spPr>
            <p:txBody>
              <a:bodyPr/>
              <a:lstStyle/>
              <a:p>
                <a:r>
                  <a:rPr lang="es-MX">
                    <a:noFill/>
                  </a:rPr>
                  <a:t> </a:t>
                </a:r>
              </a:p>
            </p:txBody>
          </p:sp>
        </mc:Fallback>
      </mc:AlternateContent>
    </p:spTree>
    <p:extLst>
      <p:ext uri="{BB962C8B-B14F-4D97-AF65-F5344CB8AC3E}">
        <p14:creationId xmlns:p14="http://schemas.microsoft.com/office/powerpoint/2010/main" val="3577473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644D06-B2EF-4BB8-8EEB-968D95887334}"/>
              </a:ext>
            </a:extLst>
          </p:cNvPr>
          <p:cNvSpPr>
            <a:spLocks noGrp="1"/>
          </p:cNvSpPr>
          <p:nvPr>
            <p:ph type="title"/>
          </p:nvPr>
        </p:nvSpPr>
        <p:spPr>
          <a:xfrm>
            <a:off x="6814997" y="6214848"/>
            <a:ext cx="4813585" cy="110657"/>
          </a:xfrm>
        </p:spPr>
        <p:txBody>
          <a:bodyPr>
            <a:normAutofit fontScale="90000"/>
          </a:bodyPr>
          <a:lstStyle/>
          <a:p>
            <a:r>
              <a:rPr lang="es-MX" sz="2700" dirty="0">
                <a:solidFill>
                  <a:schemeClr val="accent3">
                    <a:lumMod val="50000"/>
                  </a:schemeClr>
                </a:solidFill>
              </a:rPr>
              <a:t>Escalamiento a distintos grados </a:t>
            </a:r>
            <a:br>
              <a:rPr lang="es-MX" sz="2700" dirty="0">
                <a:solidFill>
                  <a:schemeClr val="accent3">
                    <a:lumMod val="50000"/>
                  </a:schemeClr>
                </a:solidFill>
              </a:rPr>
            </a:br>
            <a:r>
              <a:rPr lang="es-MX" sz="2700" dirty="0">
                <a:solidFill>
                  <a:schemeClr val="accent3">
                    <a:lumMod val="50000"/>
                  </a:schemeClr>
                </a:solidFill>
              </a:rPr>
              <a:t>de resolución.</a:t>
            </a:r>
            <a:br>
              <a:rPr lang="es-MX" dirty="0">
                <a:solidFill>
                  <a:schemeClr val="accent3">
                    <a:lumMod val="50000"/>
                  </a:schemeClr>
                </a:solidFill>
              </a:rPr>
            </a:br>
            <a:endParaRPr lang="es-MX" dirty="0">
              <a:solidFill>
                <a:schemeClr val="accent3">
                  <a:lumMod val="50000"/>
                </a:schemeClr>
              </a:solidFill>
            </a:endParaRPr>
          </a:p>
        </p:txBody>
      </p:sp>
      <mc:AlternateContent xmlns:mc="http://schemas.openxmlformats.org/markup-compatibility/2006" xmlns:a14="http://schemas.microsoft.com/office/drawing/2010/main">
        <mc:Choice Requires="a14">
          <p:sp>
            <p:nvSpPr>
              <p:cNvPr id="24" name="CuadroTexto 23">
                <a:extLst>
                  <a:ext uri="{FF2B5EF4-FFF2-40B4-BE49-F238E27FC236}">
                    <a16:creationId xmlns:a16="http://schemas.microsoft.com/office/drawing/2014/main" id="{9EEF14F5-7084-468D-9571-77C56DD2178B}"/>
                  </a:ext>
                </a:extLst>
              </p:cNvPr>
              <p:cNvSpPr txBox="1"/>
              <p:nvPr/>
            </p:nvSpPr>
            <p:spPr>
              <a:xfrm>
                <a:off x="3991290" y="1342741"/>
                <a:ext cx="1006814" cy="49244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s-US" sz="3200" b="0" i="1" smtClean="0">
                          <a:latin typeface="Cambria Math" panose="02040503050406030204" pitchFamily="18" charset="0"/>
                        </a:rPr>
                        <m:t>𝐹</m:t>
                      </m:r>
                      <m:d>
                        <m:dPr>
                          <m:ctrlPr>
                            <a:rPr lang="es-US" sz="3200" b="0" i="1" smtClean="0">
                              <a:latin typeface="Cambria Math" panose="02040503050406030204" pitchFamily="18" charset="0"/>
                            </a:rPr>
                          </m:ctrlPr>
                        </m:dPr>
                        <m:e>
                          <m:r>
                            <a:rPr lang="es-US" sz="3200" b="0" i="1" smtClean="0">
                              <a:latin typeface="Cambria Math" panose="02040503050406030204" pitchFamily="18" charset="0"/>
                            </a:rPr>
                            <m:t>𝑠</m:t>
                          </m:r>
                        </m:e>
                      </m:d>
                      <m:r>
                        <a:rPr lang="es-US" sz="3200" b="0" i="1" smtClean="0">
                          <a:latin typeface="Cambria Math" panose="02040503050406030204" pitchFamily="18" charset="0"/>
                        </a:rPr>
                        <m:t> </m:t>
                      </m:r>
                      <m:r>
                        <a:rPr lang="es-US" sz="3200" i="1">
                          <a:latin typeface="Cambria Math" panose="02040503050406030204" pitchFamily="18" charset="0"/>
                          <a:ea typeface="Cambria Math" panose="02040503050406030204" pitchFamily="18" charset="0"/>
                        </a:rPr>
                        <m:t>~</m:t>
                      </m:r>
                      <m:r>
                        <a:rPr lang="es-US" sz="3200" b="0" i="1" smtClean="0">
                          <a:latin typeface="Cambria Math" panose="02040503050406030204" pitchFamily="18" charset="0"/>
                          <a:ea typeface="Cambria Math" panose="02040503050406030204" pitchFamily="18" charset="0"/>
                        </a:rPr>
                        <m:t> </m:t>
                      </m:r>
                      <m:sSup>
                        <m:sSupPr>
                          <m:ctrlPr>
                            <a:rPr lang="es-US" sz="3200" b="0" i="1" smtClean="0">
                              <a:latin typeface="Cambria Math" panose="02040503050406030204" pitchFamily="18" charset="0"/>
                            </a:rPr>
                          </m:ctrlPr>
                        </m:sSupPr>
                        <m:e>
                          <m:r>
                            <a:rPr lang="es-US" sz="3200" b="0" i="1" smtClean="0">
                              <a:latin typeface="Cambria Math" panose="02040503050406030204" pitchFamily="18" charset="0"/>
                            </a:rPr>
                            <m:t>𝑠</m:t>
                          </m:r>
                        </m:e>
                        <m:sup>
                          <m:r>
                            <a:rPr lang="es-US" sz="3200" b="0" i="1" smtClean="0">
                              <a:latin typeface="Cambria Math" panose="02040503050406030204" pitchFamily="18" charset="0"/>
                            </a:rPr>
                            <m:t>𝛼</m:t>
                          </m:r>
                        </m:sup>
                      </m:sSup>
                    </m:oMath>
                  </m:oMathPara>
                </a14:m>
                <a:endParaRPr lang="es-MX" sz="3200" dirty="0"/>
              </a:p>
            </p:txBody>
          </p:sp>
        </mc:Choice>
        <mc:Fallback xmlns="">
          <p:sp>
            <p:nvSpPr>
              <p:cNvPr id="24" name="CuadroTexto 23">
                <a:extLst>
                  <a:ext uri="{FF2B5EF4-FFF2-40B4-BE49-F238E27FC236}">
                    <a16:creationId xmlns:a16="http://schemas.microsoft.com/office/drawing/2014/main" id="{9EEF14F5-7084-468D-9571-77C56DD2178B}"/>
                  </a:ext>
                </a:extLst>
              </p:cNvPr>
              <p:cNvSpPr txBox="1">
                <a:spLocks noRot="1" noChangeAspect="1" noMove="1" noResize="1" noEditPoints="1" noAdjustHandles="1" noChangeArrowheads="1" noChangeShapeType="1" noTextEdit="1"/>
              </p:cNvSpPr>
              <p:nvPr/>
            </p:nvSpPr>
            <p:spPr>
              <a:xfrm>
                <a:off x="3991290" y="1342741"/>
                <a:ext cx="1006814" cy="492443"/>
              </a:xfrm>
              <a:prstGeom prst="rect">
                <a:avLst/>
              </a:prstGeom>
              <a:blipFill>
                <a:blip r:embed="rId2"/>
                <a:stretch>
                  <a:fillRect r="-66061"/>
                </a:stretch>
              </a:blipFill>
            </p:spPr>
            <p:txBody>
              <a:bodyPr/>
              <a:lstStyle/>
              <a:p>
                <a:r>
                  <a:rPr lang="es-MX">
                    <a:noFill/>
                  </a:rPr>
                  <a:t> </a:t>
                </a:r>
              </a:p>
            </p:txBody>
          </p:sp>
        </mc:Fallback>
      </mc:AlternateContent>
      <p:sp>
        <p:nvSpPr>
          <p:cNvPr id="8" name="object 2">
            <a:extLst>
              <a:ext uri="{FF2B5EF4-FFF2-40B4-BE49-F238E27FC236}">
                <a16:creationId xmlns:a16="http://schemas.microsoft.com/office/drawing/2014/main" id="{9533C1EC-F5DE-47E6-BBB2-CFA809A62284}"/>
              </a:ext>
            </a:extLst>
          </p:cNvPr>
          <p:cNvSpPr/>
          <p:nvPr/>
        </p:nvSpPr>
        <p:spPr>
          <a:xfrm>
            <a:off x="2715413" y="2158829"/>
            <a:ext cx="4197788" cy="3159290"/>
          </a:xfrm>
          <a:prstGeom prst="rect">
            <a:avLst/>
          </a:prstGeom>
          <a:blipFill>
            <a:blip r:embed="rId3" cstate="print"/>
            <a:stretch>
              <a:fillRect/>
            </a:stretch>
          </a:blipFill>
        </p:spPr>
        <p:txBody>
          <a:bodyPr wrap="square" lIns="0" tIns="0" rIns="0" bIns="0" rtlCol="0"/>
          <a:lstStyle/>
          <a:p>
            <a:pPr defTabSz="414352"/>
            <a:endParaRPr sz="1634">
              <a:solidFill>
                <a:prstClr val="black"/>
              </a:solidFill>
              <a:latin typeface="Calibri"/>
            </a:endParaRPr>
          </a:p>
        </p:txBody>
      </p:sp>
      <p:sp>
        <p:nvSpPr>
          <p:cNvPr id="9" name="object 3">
            <a:extLst>
              <a:ext uri="{FF2B5EF4-FFF2-40B4-BE49-F238E27FC236}">
                <a16:creationId xmlns:a16="http://schemas.microsoft.com/office/drawing/2014/main" id="{04A6B3DF-EF8E-476F-8A91-B9F8D16FE2C3}"/>
              </a:ext>
            </a:extLst>
          </p:cNvPr>
          <p:cNvSpPr txBox="1"/>
          <p:nvPr/>
        </p:nvSpPr>
        <p:spPr>
          <a:xfrm>
            <a:off x="2130845" y="2806594"/>
            <a:ext cx="251479" cy="1004200"/>
          </a:xfrm>
          <a:prstGeom prst="rect">
            <a:avLst/>
          </a:prstGeom>
        </p:spPr>
        <p:txBody>
          <a:bodyPr vert="vert270" wrap="square" lIns="0" tIns="2305" rIns="0" bIns="0" rtlCol="0">
            <a:spAutoFit/>
          </a:bodyPr>
          <a:lstStyle/>
          <a:p>
            <a:pPr marL="11510" defTabSz="414352">
              <a:spcBef>
                <a:spcPts val="18"/>
              </a:spcBef>
            </a:pPr>
            <a:r>
              <a:rPr sz="1634" b="1" spc="-18" dirty="0">
                <a:solidFill>
                  <a:prstClr val="black"/>
                </a:solidFill>
                <a:latin typeface="Arial"/>
                <a:cs typeface="Arial"/>
              </a:rPr>
              <a:t>l</a:t>
            </a:r>
            <a:r>
              <a:rPr sz="1634" b="1" spc="-14" dirty="0">
                <a:solidFill>
                  <a:prstClr val="black"/>
                </a:solidFill>
                <a:latin typeface="Arial"/>
                <a:cs typeface="Arial"/>
              </a:rPr>
              <a:t>o</a:t>
            </a:r>
            <a:r>
              <a:rPr sz="1634" b="1" spc="-9" dirty="0">
                <a:solidFill>
                  <a:prstClr val="black"/>
                </a:solidFill>
                <a:latin typeface="Arial"/>
                <a:cs typeface="Arial"/>
              </a:rPr>
              <a:t>g</a:t>
            </a:r>
            <a:r>
              <a:rPr sz="1634" b="1" spc="-14" dirty="0">
                <a:solidFill>
                  <a:prstClr val="black"/>
                </a:solidFill>
                <a:latin typeface="Arial"/>
                <a:cs typeface="Arial"/>
              </a:rPr>
              <a:t>(</a:t>
            </a:r>
            <a:r>
              <a:rPr sz="1634" b="1" spc="-54" dirty="0">
                <a:solidFill>
                  <a:prstClr val="black"/>
                </a:solidFill>
                <a:latin typeface="Arial"/>
                <a:cs typeface="Arial"/>
              </a:rPr>
              <a:t>F</a:t>
            </a:r>
            <a:r>
              <a:rPr sz="1634" b="1" spc="-14" dirty="0">
                <a:solidFill>
                  <a:prstClr val="black"/>
                </a:solidFill>
                <a:latin typeface="Arial"/>
                <a:cs typeface="Arial"/>
              </a:rPr>
              <a:t>(</a:t>
            </a:r>
            <a:r>
              <a:rPr sz="2360" b="1" i="1" spc="-6" baseline="1543" dirty="0">
                <a:solidFill>
                  <a:prstClr val="black"/>
                </a:solidFill>
                <a:latin typeface="Arial-BoldItalicMT"/>
                <a:cs typeface="Arial-BoldItalicMT"/>
              </a:rPr>
              <a:t>s</a:t>
            </a:r>
            <a:r>
              <a:rPr sz="2360" b="1" spc="-34" baseline="1543" dirty="0">
                <a:solidFill>
                  <a:prstClr val="black"/>
                </a:solidFill>
                <a:latin typeface="Arial"/>
                <a:cs typeface="Arial"/>
              </a:rPr>
              <a:t>)</a:t>
            </a:r>
            <a:r>
              <a:rPr sz="2360" b="1" baseline="1543" dirty="0">
                <a:solidFill>
                  <a:prstClr val="black"/>
                </a:solidFill>
                <a:latin typeface="Arial"/>
                <a:cs typeface="Arial"/>
              </a:rPr>
              <a:t>)</a:t>
            </a:r>
            <a:endParaRPr sz="2360" baseline="1543" dirty="0">
              <a:solidFill>
                <a:prstClr val="black"/>
              </a:solidFill>
              <a:latin typeface="Arial"/>
              <a:cs typeface="Arial"/>
            </a:endParaRPr>
          </a:p>
        </p:txBody>
      </p:sp>
      <p:sp>
        <p:nvSpPr>
          <p:cNvPr id="14" name="object 9">
            <a:extLst>
              <a:ext uri="{FF2B5EF4-FFF2-40B4-BE49-F238E27FC236}">
                <a16:creationId xmlns:a16="http://schemas.microsoft.com/office/drawing/2014/main" id="{81F2979B-CEAA-4DC2-9BC6-F1F410288524}"/>
              </a:ext>
            </a:extLst>
          </p:cNvPr>
          <p:cNvSpPr/>
          <p:nvPr/>
        </p:nvSpPr>
        <p:spPr>
          <a:xfrm>
            <a:off x="8338970" y="427615"/>
            <a:ext cx="1313969" cy="319272"/>
          </a:xfrm>
          <a:prstGeom prst="rect">
            <a:avLst/>
          </a:prstGeom>
          <a:blipFill>
            <a:blip r:embed="rId4" cstate="print"/>
            <a:stretch>
              <a:fillRect/>
            </a:stretch>
          </a:blipFill>
        </p:spPr>
        <p:txBody>
          <a:bodyPr wrap="square" lIns="0" tIns="0" rIns="0" bIns="0" rtlCol="0"/>
          <a:lstStyle/>
          <a:p>
            <a:pPr defTabSz="414352"/>
            <a:endParaRPr sz="1634">
              <a:solidFill>
                <a:prstClr val="black"/>
              </a:solidFill>
              <a:latin typeface="Calibri"/>
            </a:endParaRPr>
          </a:p>
        </p:txBody>
      </p:sp>
      <p:sp>
        <p:nvSpPr>
          <p:cNvPr id="15" name="object 11">
            <a:extLst>
              <a:ext uri="{FF2B5EF4-FFF2-40B4-BE49-F238E27FC236}">
                <a16:creationId xmlns:a16="http://schemas.microsoft.com/office/drawing/2014/main" id="{F1F22664-DACC-4902-A047-5C543F242D7A}"/>
              </a:ext>
            </a:extLst>
          </p:cNvPr>
          <p:cNvSpPr txBox="1"/>
          <p:nvPr/>
        </p:nvSpPr>
        <p:spPr>
          <a:xfrm>
            <a:off x="7574792" y="2434307"/>
            <a:ext cx="2305210" cy="237437"/>
          </a:xfrm>
          <a:prstGeom prst="rect">
            <a:avLst/>
          </a:prstGeom>
        </p:spPr>
        <p:txBody>
          <a:bodyPr vert="horz" wrap="square" lIns="0" tIns="0" rIns="0" bIns="0" rtlCol="0">
            <a:spAutoFit/>
          </a:bodyPr>
          <a:lstStyle/>
          <a:p>
            <a:pPr marL="11510" defTabSz="414352"/>
            <a:r>
              <a:rPr lang="es-ES_tradnl" sz="1543" b="1" spc="-36" dirty="0">
                <a:solidFill>
                  <a:prstClr val="black"/>
                </a:solidFill>
                <a:latin typeface="Arial"/>
                <a:cs typeface="Arial"/>
              </a:rPr>
              <a:t>Correlaciones Positivas </a:t>
            </a:r>
            <a:endParaRPr sz="1543" dirty="0">
              <a:solidFill>
                <a:prstClr val="black"/>
              </a:solidFill>
              <a:latin typeface="Arial"/>
              <a:cs typeface="Arial"/>
            </a:endParaRPr>
          </a:p>
        </p:txBody>
      </p:sp>
      <p:sp>
        <p:nvSpPr>
          <p:cNvPr id="16" name="object 12">
            <a:extLst>
              <a:ext uri="{FF2B5EF4-FFF2-40B4-BE49-F238E27FC236}">
                <a16:creationId xmlns:a16="http://schemas.microsoft.com/office/drawing/2014/main" id="{888D7258-7A19-480A-AAC9-79271A230045}"/>
              </a:ext>
            </a:extLst>
          </p:cNvPr>
          <p:cNvSpPr txBox="1"/>
          <p:nvPr/>
        </p:nvSpPr>
        <p:spPr>
          <a:xfrm>
            <a:off x="7580569" y="3529280"/>
            <a:ext cx="2697672" cy="237437"/>
          </a:xfrm>
          <a:prstGeom prst="rect">
            <a:avLst/>
          </a:prstGeom>
        </p:spPr>
        <p:txBody>
          <a:bodyPr vert="horz" wrap="square" lIns="0" tIns="0" rIns="0" bIns="0" rtlCol="0">
            <a:spAutoFit/>
          </a:bodyPr>
          <a:lstStyle/>
          <a:p>
            <a:pPr marL="11510" defTabSz="414352"/>
            <a:r>
              <a:rPr sz="1543" b="1" spc="-36" dirty="0" err="1">
                <a:solidFill>
                  <a:prstClr val="black"/>
                </a:solidFill>
                <a:latin typeface="Arial"/>
                <a:cs typeface="Arial"/>
              </a:rPr>
              <a:t>Correla</a:t>
            </a:r>
            <a:r>
              <a:rPr lang="es-ES_tradnl" sz="1543" b="1" spc="-36" dirty="0">
                <a:solidFill>
                  <a:prstClr val="black"/>
                </a:solidFill>
                <a:latin typeface="Arial"/>
                <a:cs typeface="Arial"/>
              </a:rPr>
              <a:t>ciones negativas </a:t>
            </a:r>
            <a:endParaRPr sz="1543" dirty="0">
              <a:solidFill>
                <a:prstClr val="black"/>
              </a:solidFill>
              <a:latin typeface="Arial"/>
              <a:cs typeface="Arial"/>
            </a:endParaRPr>
          </a:p>
        </p:txBody>
      </p:sp>
      <p:sp>
        <p:nvSpPr>
          <p:cNvPr id="17" name="object 13">
            <a:extLst>
              <a:ext uri="{FF2B5EF4-FFF2-40B4-BE49-F238E27FC236}">
                <a16:creationId xmlns:a16="http://schemas.microsoft.com/office/drawing/2014/main" id="{3745C166-04D8-46E9-AA1B-13F3A5C11F81}"/>
              </a:ext>
            </a:extLst>
          </p:cNvPr>
          <p:cNvSpPr txBox="1"/>
          <p:nvPr/>
        </p:nvSpPr>
        <p:spPr>
          <a:xfrm>
            <a:off x="4263938" y="4807988"/>
            <a:ext cx="5298525" cy="726353"/>
          </a:xfrm>
          <a:prstGeom prst="rect">
            <a:avLst/>
          </a:prstGeom>
        </p:spPr>
        <p:txBody>
          <a:bodyPr vert="horz" wrap="square" lIns="0" tIns="0" rIns="0" bIns="0" rtlCol="0">
            <a:spAutoFit/>
          </a:bodyPr>
          <a:lstStyle/>
          <a:p>
            <a:pPr marL="3169799" defTabSz="414352"/>
            <a:r>
              <a:rPr lang="es-ES_tradnl" sz="1543" b="1" spc="-45" dirty="0">
                <a:solidFill>
                  <a:prstClr val="black"/>
                </a:solidFill>
                <a:latin typeface="Arial"/>
                <a:cs typeface="Arial"/>
              </a:rPr>
              <a:t>Ruido blanco </a:t>
            </a:r>
            <a:r>
              <a:rPr lang="es-ES_tradnl" sz="1543" b="1" spc="-45" dirty="0" err="1">
                <a:solidFill>
                  <a:prstClr val="black"/>
                </a:solidFill>
                <a:latin typeface="Arial"/>
                <a:cs typeface="Arial"/>
              </a:rPr>
              <a:t>decorrelacionado</a:t>
            </a:r>
            <a:endParaRPr sz="1815" dirty="0">
              <a:solidFill>
                <a:prstClr val="black"/>
              </a:solidFill>
              <a:latin typeface="Times New Roman"/>
              <a:cs typeface="Times New Roman"/>
            </a:endParaRPr>
          </a:p>
          <a:p>
            <a:pPr marL="11510" defTabSz="414352"/>
            <a:r>
              <a:rPr sz="1634" b="1" spc="-36" dirty="0">
                <a:solidFill>
                  <a:prstClr val="black"/>
                </a:solidFill>
                <a:latin typeface="Arial"/>
                <a:cs typeface="Arial"/>
              </a:rPr>
              <a:t>log(</a:t>
            </a:r>
            <a:r>
              <a:rPr sz="1634" b="1" i="1" spc="-36" dirty="0">
                <a:solidFill>
                  <a:prstClr val="black"/>
                </a:solidFill>
                <a:latin typeface="Arial-BoldItalicMT"/>
                <a:cs typeface="Arial-BoldItalicMT"/>
              </a:rPr>
              <a:t>s</a:t>
            </a:r>
            <a:r>
              <a:rPr sz="1634" b="1" spc="-36" dirty="0">
                <a:solidFill>
                  <a:prstClr val="black"/>
                </a:solidFill>
                <a:latin typeface="Arial"/>
                <a:cs typeface="Arial"/>
              </a:rPr>
              <a:t>)</a:t>
            </a:r>
            <a:endParaRPr sz="1634" dirty="0">
              <a:solidFill>
                <a:prstClr val="black"/>
              </a:solidFill>
              <a:latin typeface="Arial"/>
              <a:cs typeface="Arial"/>
            </a:endParaRPr>
          </a:p>
        </p:txBody>
      </p:sp>
      <p:sp>
        <p:nvSpPr>
          <p:cNvPr id="20" name="object 14">
            <a:extLst>
              <a:ext uri="{FF2B5EF4-FFF2-40B4-BE49-F238E27FC236}">
                <a16:creationId xmlns:a16="http://schemas.microsoft.com/office/drawing/2014/main" id="{7D3983E1-1882-4BE6-AB7A-3A5DAFF681DF}"/>
              </a:ext>
            </a:extLst>
          </p:cNvPr>
          <p:cNvSpPr txBox="1"/>
          <p:nvPr/>
        </p:nvSpPr>
        <p:spPr>
          <a:xfrm>
            <a:off x="8727411" y="1300140"/>
            <a:ext cx="1748501" cy="237437"/>
          </a:xfrm>
          <a:prstGeom prst="rect">
            <a:avLst/>
          </a:prstGeom>
        </p:spPr>
        <p:txBody>
          <a:bodyPr vert="horz" wrap="square" lIns="0" tIns="0" rIns="0" bIns="0" rtlCol="0">
            <a:spAutoFit/>
          </a:bodyPr>
          <a:lstStyle/>
          <a:p>
            <a:pPr marL="11510" defTabSz="414352"/>
            <a:r>
              <a:rPr sz="1543" b="1" spc="-103" dirty="0">
                <a:solidFill>
                  <a:prstClr val="black"/>
                </a:solidFill>
                <a:latin typeface="Arial"/>
                <a:cs typeface="Arial"/>
              </a:rPr>
              <a:t> </a:t>
            </a:r>
            <a:r>
              <a:rPr sz="1543" b="1" spc="-36" dirty="0">
                <a:solidFill>
                  <a:prstClr val="black"/>
                </a:solidFill>
                <a:latin typeface="Arial"/>
                <a:cs typeface="Arial"/>
              </a:rPr>
              <a:t>Wiener-Khinchin</a:t>
            </a:r>
            <a:endParaRPr sz="1543" dirty="0">
              <a:solidFill>
                <a:prstClr val="black"/>
              </a:solidFill>
              <a:latin typeface="Arial"/>
              <a:cs typeface="Arial"/>
            </a:endParaRPr>
          </a:p>
        </p:txBody>
      </p:sp>
      <p:sp>
        <p:nvSpPr>
          <p:cNvPr id="22" name="object 15">
            <a:extLst>
              <a:ext uri="{FF2B5EF4-FFF2-40B4-BE49-F238E27FC236}">
                <a16:creationId xmlns:a16="http://schemas.microsoft.com/office/drawing/2014/main" id="{7DAE3F43-1BEA-4D5E-80F4-6007870E1ABE}"/>
              </a:ext>
            </a:extLst>
          </p:cNvPr>
          <p:cNvSpPr/>
          <p:nvPr/>
        </p:nvSpPr>
        <p:spPr>
          <a:xfrm>
            <a:off x="8342427" y="847165"/>
            <a:ext cx="1327801" cy="248963"/>
          </a:xfrm>
          <a:prstGeom prst="rect">
            <a:avLst/>
          </a:prstGeom>
          <a:blipFill>
            <a:blip r:embed="rId5" cstate="print"/>
            <a:stretch>
              <a:fillRect/>
            </a:stretch>
          </a:blipFill>
        </p:spPr>
        <p:txBody>
          <a:bodyPr wrap="square" lIns="0" tIns="0" rIns="0" bIns="0" rtlCol="0"/>
          <a:lstStyle/>
          <a:p>
            <a:pPr defTabSz="414352"/>
            <a:endParaRPr sz="1634">
              <a:solidFill>
                <a:prstClr val="black"/>
              </a:solidFill>
              <a:latin typeface="Calibri"/>
            </a:endParaRPr>
          </a:p>
        </p:txBody>
      </p:sp>
      <p:sp>
        <p:nvSpPr>
          <p:cNvPr id="26" name="TextBox 15">
            <a:extLst>
              <a:ext uri="{FF2B5EF4-FFF2-40B4-BE49-F238E27FC236}">
                <a16:creationId xmlns:a16="http://schemas.microsoft.com/office/drawing/2014/main" id="{EE060E9C-3BF5-4469-B0E8-AD4F6F92A6F8}"/>
              </a:ext>
            </a:extLst>
          </p:cNvPr>
          <p:cNvSpPr txBox="1"/>
          <p:nvPr/>
        </p:nvSpPr>
        <p:spPr>
          <a:xfrm>
            <a:off x="333470" y="1342741"/>
            <a:ext cx="2183611" cy="523220"/>
          </a:xfrm>
          <a:prstGeom prst="rect">
            <a:avLst/>
          </a:prstGeom>
          <a:noFill/>
        </p:spPr>
        <p:txBody>
          <a:bodyPr wrap="none" rtlCol="0">
            <a:spAutoFit/>
          </a:bodyPr>
          <a:lstStyle/>
          <a:p>
            <a:r>
              <a:rPr lang="en-US" sz="2800" dirty="0">
                <a:solidFill>
                  <a:srgbClr val="FF0000"/>
                </a:solidFill>
              </a:rPr>
              <a:t>Mundo Lineal</a:t>
            </a:r>
          </a:p>
        </p:txBody>
      </p:sp>
      <p:sp>
        <p:nvSpPr>
          <p:cNvPr id="27" name="CuadroTexto 26">
            <a:extLst>
              <a:ext uri="{FF2B5EF4-FFF2-40B4-BE49-F238E27FC236}">
                <a16:creationId xmlns:a16="http://schemas.microsoft.com/office/drawing/2014/main" id="{72D3F636-05E0-45E8-8D0F-D6AC1476A87C}"/>
              </a:ext>
            </a:extLst>
          </p:cNvPr>
          <p:cNvSpPr txBox="1"/>
          <p:nvPr/>
        </p:nvSpPr>
        <p:spPr>
          <a:xfrm>
            <a:off x="82634" y="4407615"/>
            <a:ext cx="2122889" cy="343812"/>
          </a:xfrm>
          <a:prstGeom prst="rect">
            <a:avLst/>
          </a:prstGeom>
          <a:noFill/>
        </p:spPr>
        <p:txBody>
          <a:bodyPr wrap="none" rtlCol="0">
            <a:spAutoFit/>
          </a:bodyPr>
          <a:lstStyle/>
          <a:p>
            <a:pPr defTabSz="414352"/>
            <a:r>
              <a:rPr lang="es-ES" sz="1634" b="1" dirty="0">
                <a:solidFill>
                  <a:prstClr val="black"/>
                </a:solidFill>
                <a:latin typeface="Calibri"/>
              </a:rPr>
              <a:t> Exponente de </a:t>
            </a:r>
            <a:r>
              <a:rPr lang="es-ES" sz="1634" b="1" dirty="0" err="1">
                <a:solidFill>
                  <a:prstClr val="black"/>
                </a:solidFill>
                <a:latin typeface="Calibri"/>
              </a:rPr>
              <a:t>Hurst</a:t>
            </a:r>
            <a:r>
              <a:rPr lang="es-ES" sz="1634" b="1" dirty="0">
                <a:solidFill>
                  <a:prstClr val="black"/>
                </a:solidFill>
                <a:latin typeface="Calibri"/>
              </a:rPr>
              <a:t> </a:t>
            </a:r>
            <a:r>
              <a:rPr lang="es-ES" sz="1634" b="1" dirty="0">
                <a:solidFill>
                  <a:prstClr val="black"/>
                </a:solidFill>
                <a:latin typeface="Symbol"/>
              </a:rPr>
              <a:t>a</a:t>
            </a:r>
            <a:endParaRPr lang="es-ES" sz="1634" b="1" dirty="0">
              <a:solidFill>
                <a:prstClr val="black"/>
              </a:solidFill>
              <a:latin typeface="Calibri"/>
            </a:endParaRPr>
          </a:p>
        </p:txBody>
      </p:sp>
      <mc:AlternateContent xmlns:mc="http://schemas.openxmlformats.org/markup-compatibility/2006" xmlns:a14="http://schemas.microsoft.com/office/drawing/2010/main">
        <mc:Choice Requires="a14">
          <p:sp>
            <p:nvSpPr>
              <p:cNvPr id="3" name="CuadroTexto 2">
                <a:extLst>
                  <a:ext uri="{FF2B5EF4-FFF2-40B4-BE49-F238E27FC236}">
                    <a16:creationId xmlns:a16="http://schemas.microsoft.com/office/drawing/2014/main" id="{A189BD8F-CF2E-42EE-94EE-D2CB0150D2AE}"/>
                  </a:ext>
                </a:extLst>
              </p:cNvPr>
              <p:cNvSpPr txBox="1"/>
              <p:nvPr/>
            </p:nvSpPr>
            <p:spPr>
              <a:xfrm>
                <a:off x="7783243" y="4277332"/>
                <a:ext cx="79085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US" b="0" i="1" smtClean="0">
                          <a:latin typeface="Cambria Math" panose="02040503050406030204" pitchFamily="18" charset="0"/>
                        </a:rPr>
                        <m:t>𝛼</m:t>
                      </m:r>
                      <m:r>
                        <a:rPr lang="es-US" b="0" i="1" smtClean="0">
                          <a:latin typeface="Cambria Math" panose="02040503050406030204" pitchFamily="18" charset="0"/>
                        </a:rPr>
                        <m:t>=0.5</m:t>
                      </m:r>
                    </m:oMath>
                  </m:oMathPara>
                </a14:m>
                <a:endParaRPr lang="es-MX" dirty="0"/>
              </a:p>
            </p:txBody>
          </p:sp>
        </mc:Choice>
        <mc:Fallback xmlns="">
          <p:sp>
            <p:nvSpPr>
              <p:cNvPr id="3" name="CuadroTexto 2">
                <a:extLst>
                  <a:ext uri="{FF2B5EF4-FFF2-40B4-BE49-F238E27FC236}">
                    <a16:creationId xmlns:a16="http://schemas.microsoft.com/office/drawing/2014/main" id="{A189BD8F-CF2E-42EE-94EE-D2CB0150D2AE}"/>
                  </a:ext>
                </a:extLst>
              </p:cNvPr>
              <p:cNvSpPr txBox="1">
                <a:spLocks noRot="1" noChangeAspect="1" noMove="1" noResize="1" noEditPoints="1" noAdjustHandles="1" noChangeArrowheads="1" noChangeShapeType="1" noTextEdit="1"/>
              </p:cNvSpPr>
              <p:nvPr/>
            </p:nvSpPr>
            <p:spPr>
              <a:xfrm>
                <a:off x="7783243" y="4277332"/>
                <a:ext cx="790858" cy="276999"/>
              </a:xfrm>
              <a:prstGeom prst="rect">
                <a:avLst/>
              </a:prstGeom>
              <a:blipFill>
                <a:blip r:embed="rId6"/>
                <a:stretch>
                  <a:fillRect l="-4615" r="-7692" b="-13333"/>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4" name="CuadroTexto 3">
                <a:extLst>
                  <a:ext uri="{FF2B5EF4-FFF2-40B4-BE49-F238E27FC236}">
                    <a16:creationId xmlns:a16="http://schemas.microsoft.com/office/drawing/2014/main" id="{6630C81F-5017-4080-B3F2-56F349D6A94F}"/>
                  </a:ext>
                </a:extLst>
              </p:cNvPr>
              <p:cNvSpPr txBox="1"/>
              <p:nvPr/>
            </p:nvSpPr>
            <p:spPr>
              <a:xfrm>
                <a:off x="7728739" y="3007256"/>
                <a:ext cx="1220462"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US" b="0" i="1" smtClean="0">
                          <a:latin typeface="Cambria Math" panose="02040503050406030204" pitchFamily="18" charset="0"/>
                        </a:rPr>
                        <m:t>0&lt;</m:t>
                      </m:r>
                      <m:r>
                        <a:rPr lang="es-US" b="0" i="1" smtClean="0">
                          <a:latin typeface="Cambria Math" panose="02040503050406030204" pitchFamily="18" charset="0"/>
                        </a:rPr>
                        <m:t>𝛼</m:t>
                      </m:r>
                      <m:r>
                        <a:rPr lang="es-US" b="0" i="1" smtClean="0">
                          <a:latin typeface="Cambria Math" panose="02040503050406030204" pitchFamily="18" charset="0"/>
                        </a:rPr>
                        <m:t>&lt;0.5</m:t>
                      </m:r>
                    </m:oMath>
                  </m:oMathPara>
                </a14:m>
                <a:endParaRPr lang="es-MX" dirty="0"/>
              </a:p>
            </p:txBody>
          </p:sp>
        </mc:Choice>
        <mc:Fallback xmlns="">
          <p:sp>
            <p:nvSpPr>
              <p:cNvPr id="4" name="CuadroTexto 3">
                <a:extLst>
                  <a:ext uri="{FF2B5EF4-FFF2-40B4-BE49-F238E27FC236}">
                    <a16:creationId xmlns:a16="http://schemas.microsoft.com/office/drawing/2014/main" id="{6630C81F-5017-4080-B3F2-56F349D6A94F}"/>
                  </a:ext>
                </a:extLst>
              </p:cNvPr>
              <p:cNvSpPr txBox="1">
                <a:spLocks noRot="1" noChangeAspect="1" noMove="1" noResize="1" noEditPoints="1" noAdjustHandles="1" noChangeArrowheads="1" noChangeShapeType="1" noTextEdit="1"/>
              </p:cNvSpPr>
              <p:nvPr/>
            </p:nvSpPr>
            <p:spPr>
              <a:xfrm>
                <a:off x="7728739" y="3007256"/>
                <a:ext cx="1220462" cy="276999"/>
              </a:xfrm>
              <a:prstGeom prst="rect">
                <a:avLst/>
              </a:prstGeom>
              <a:blipFill>
                <a:blip r:embed="rId7"/>
                <a:stretch>
                  <a:fillRect l="-5000" r="-5000" b="-10870"/>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5" name="CuadroTexto 4">
                <a:extLst>
                  <a:ext uri="{FF2B5EF4-FFF2-40B4-BE49-F238E27FC236}">
                    <a16:creationId xmlns:a16="http://schemas.microsoft.com/office/drawing/2014/main" id="{4F3E4C95-D8DC-4929-91C7-27F3B50A9824}"/>
                  </a:ext>
                </a:extLst>
              </p:cNvPr>
              <p:cNvSpPr txBox="1"/>
              <p:nvPr/>
            </p:nvSpPr>
            <p:spPr>
              <a:xfrm>
                <a:off x="7943541" y="2004583"/>
                <a:ext cx="79085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US" b="0" i="1" smtClean="0">
                          <a:latin typeface="Cambria Math" panose="02040503050406030204" pitchFamily="18" charset="0"/>
                        </a:rPr>
                        <m:t>0.5&lt;</m:t>
                      </m:r>
                      <m:r>
                        <a:rPr lang="es-US" b="0" i="1" smtClean="0">
                          <a:latin typeface="Cambria Math" panose="02040503050406030204" pitchFamily="18" charset="0"/>
                        </a:rPr>
                        <m:t>𝛼</m:t>
                      </m:r>
                    </m:oMath>
                  </m:oMathPara>
                </a14:m>
                <a:endParaRPr lang="es-MX" dirty="0"/>
              </a:p>
            </p:txBody>
          </p:sp>
        </mc:Choice>
        <mc:Fallback xmlns="">
          <p:sp>
            <p:nvSpPr>
              <p:cNvPr id="5" name="CuadroTexto 4">
                <a:extLst>
                  <a:ext uri="{FF2B5EF4-FFF2-40B4-BE49-F238E27FC236}">
                    <a16:creationId xmlns:a16="http://schemas.microsoft.com/office/drawing/2014/main" id="{4F3E4C95-D8DC-4929-91C7-27F3B50A9824}"/>
                  </a:ext>
                </a:extLst>
              </p:cNvPr>
              <p:cNvSpPr txBox="1">
                <a:spLocks noRot="1" noChangeAspect="1" noMove="1" noResize="1" noEditPoints="1" noAdjustHandles="1" noChangeArrowheads="1" noChangeShapeType="1" noTextEdit="1"/>
              </p:cNvSpPr>
              <p:nvPr/>
            </p:nvSpPr>
            <p:spPr>
              <a:xfrm>
                <a:off x="7943541" y="2004583"/>
                <a:ext cx="790858" cy="276999"/>
              </a:xfrm>
              <a:prstGeom prst="rect">
                <a:avLst/>
              </a:prstGeom>
              <a:blipFill>
                <a:blip r:embed="rId8"/>
                <a:stretch>
                  <a:fillRect l="-6923" r="-3846" b="-13333"/>
                </a:stretch>
              </a:blipFill>
            </p:spPr>
            <p:txBody>
              <a:bodyPr/>
              <a:lstStyle/>
              <a:p>
                <a:r>
                  <a:rPr lang="es-MX">
                    <a:noFill/>
                  </a:rPr>
                  <a:t> </a:t>
                </a:r>
              </a:p>
            </p:txBody>
          </p:sp>
        </mc:Fallback>
      </mc:AlternateContent>
      <mc:AlternateContent xmlns:mc="http://schemas.openxmlformats.org/markup-compatibility/2006" xmlns:a14="http://schemas.microsoft.com/office/drawing/2010/main">
        <mc:Choice Requires="a14">
          <p:sp>
            <p:nvSpPr>
              <p:cNvPr id="6" name="CuadroTexto 5">
                <a:extLst>
                  <a:ext uri="{FF2B5EF4-FFF2-40B4-BE49-F238E27FC236}">
                    <a16:creationId xmlns:a16="http://schemas.microsoft.com/office/drawing/2014/main" id="{1E7DF592-D816-47DB-9430-F51DC24930C4}"/>
                  </a:ext>
                </a:extLst>
              </p:cNvPr>
              <p:cNvSpPr txBox="1"/>
              <p:nvPr/>
            </p:nvSpPr>
            <p:spPr>
              <a:xfrm>
                <a:off x="7459871" y="1351062"/>
                <a:ext cx="1267526"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US" b="0" i="1" smtClean="0">
                          <a:latin typeface="Cambria Math" panose="02040503050406030204" pitchFamily="18" charset="0"/>
                        </a:rPr>
                        <m:t>𝛽</m:t>
                      </m:r>
                      <m:r>
                        <a:rPr lang="es-US" b="0" i="1" smtClean="0">
                          <a:latin typeface="Cambria Math" panose="02040503050406030204" pitchFamily="18" charset="0"/>
                        </a:rPr>
                        <m:t>=2</m:t>
                      </m:r>
                      <m:r>
                        <a:rPr lang="es-US" b="0" i="1" smtClean="0">
                          <a:latin typeface="Cambria Math" panose="02040503050406030204" pitchFamily="18" charset="0"/>
                        </a:rPr>
                        <m:t>𝛼</m:t>
                      </m:r>
                      <m:r>
                        <a:rPr lang="es-US" b="0" i="1" smtClean="0">
                          <a:latin typeface="Cambria Math" panose="02040503050406030204" pitchFamily="18" charset="0"/>
                        </a:rPr>
                        <m:t> −1 </m:t>
                      </m:r>
                    </m:oMath>
                  </m:oMathPara>
                </a14:m>
                <a:endParaRPr lang="es-MX" dirty="0"/>
              </a:p>
            </p:txBody>
          </p:sp>
        </mc:Choice>
        <mc:Fallback xmlns="">
          <p:sp>
            <p:nvSpPr>
              <p:cNvPr id="6" name="CuadroTexto 5">
                <a:extLst>
                  <a:ext uri="{FF2B5EF4-FFF2-40B4-BE49-F238E27FC236}">
                    <a16:creationId xmlns:a16="http://schemas.microsoft.com/office/drawing/2014/main" id="{1E7DF592-D816-47DB-9430-F51DC24930C4}"/>
                  </a:ext>
                </a:extLst>
              </p:cNvPr>
              <p:cNvSpPr txBox="1">
                <a:spLocks noRot="1" noChangeAspect="1" noMove="1" noResize="1" noEditPoints="1" noAdjustHandles="1" noChangeArrowheads="1" noChangeShapeType="1" noTextEdit="1"/>
              </p:cNvSpPr>
              <p:nvPr/>
            </p:nvSpPr>
            <p:spPr>
              <a:xfrm>
                <a:off x="7459871" y="1351062"/>
                <a:ext cx="1267526" cy="276999"/>
              </a:xfrm>
              <a:prstGeom prst="rect">
                <a:avLst/>
              </a:prstGeom>
              <a:blipFill>
                <a:blip r:embed="rId9"/>
                <a:stretch>
                  <a:fillRect l="-6731" b="-40000"/>
                </a:stretch>
              </a:blipFill>
            </p:spPr>
            <p:txBody>
              <a:bodyPr/>
              <a:lstStyle/>
              <a:p>
                <a:r>
                  <a:rPr lang="es-MX">
                    <a:noFill/>
                  </a:rPr>
                  <a:t> </a:t>
                </a:r>
              </a:p>
            </p:txBody>
          </p:sp>
        </mc:Fallback>
      </mc:AlternateContent>
      <p:sp>
        <p:nvSpPr>
          <p:cNvPr id="28" name="CuadroTexto 27">
            <a:extLst>
              <a:ext uri="{FF2B5EF4-FFF2-40B4-BE49-F238E27FC236}">
                <a16:creationId xmlns:a16="http://schemas.microsoft.com/office/drawing/2014/main" id="{008318C1-5132-4775-9690-1BDF6941C588}"/>
              </a:ext>
            </a:extLst>
          </p:cNvPr>
          <p:cNvSpPr txBox="1"/>
          <p:nvPr/>
        </p:nvSpPr>
        <p:spPr>
          <a:xfrm>
            <a:off x="10034672" y="760877"/>
            <a:ext cx="882480" cy="335251"/>
          </a:xfrm>
          <a:prstGeom prst="rect">
            <a:avLst/>
          </a:prstGeom>
          <a:noFill/>
        </p:spPr>
        <p:txBody>
          <a:bodyPr wrap="none" lIns="82960" tIns="41481" rIns="82960" bIns="41481" rtlCol="0">
            <a:spAutoFit/>
          </a:bodyPr>
          <a:lstStyle/>
          <a:p>
            <a:pPr defTabSz="414352"/>
            <a:r>
              <a:rPr lang="es-ES" sz="1634" dirty="0">
                <a:solidFill>
                  <a:prstClr val="black"/>
                </a:solidFill>
                <a:latin typeface="Symbol"/>
              </a:rPr>
              <a:t>a=1-g/2</a:t>
            </a:r>
          </a:p>
        </p:txBody>
      </p:sp>
      <mc:AlternateContent xmlns:mc="http://schemas.openxmlformats.org/markup-compatibility/2006" xmlns:a14="http://schemas.microsoft.com/office/drawing/2010/main">
        <mc:Choice Requires="a14">
          <p:sp>
            <p:nvSpPr>
              <p:cNvPr id="29" name="CuadroTexto 28">
                <a:extLst>
                  <a:ext uri="{FF2B5EF4-FFF2-40B4-BE49-F238E27FC236}">
                    <a16:creationId xmlns:a16="http://schemas.microsoft.com/office/drawing/2014/main" id="{CD44FAD5-26AE-4578-89FD-FD3AB11C954F}"/>
                  </a:ext>
                </a:extLst>
              </p:cNvPr>
              <p:cNvSpPr txBox="1"/>
              <p:nvPr/>
            </p:nvSpPr>
            <p:spPr>
              <a:xfrm>
                <a:off x="1583068" y="308153"/>
                <a:ext cx="4816444" cy="818366"/>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s-US" b="0" i="1" smtClean="0">
                          <a:latin typeface="Cambria Math" panose="02040503050406030204" pitchFamily="18" charset="0"/>
                        </a:rPr>
                        <m:t>𝐹</m:t>
                      </m:r>
                      <m:d>
                        <m:dPr>
                          <m:ctrlPr>
                            <a:rPr lang="es-US" b="0" i="1" smtClean="0">
                              <a:latin typeface="Cambria Math" panose="02040503050406030204" pitchFamily="18" charset="0"/>
                            </a:rPr>
                          </m:ctrlPr>
                        </m:dPr>
                        <m:e>
                          <m:r>
                            <a:rPr lang="es-US" b="0" i="1" smtClean="0">
                              <a:latin typeface="Cambria Math" panose="02040503050406030204" pitchFamily="18" charset="0"/>
                            </a:rPr>
                            <m:t>𝑠</m:t>
                          </m:r>
                        </m:e>
                      </m:d>
                      <m:r>
                        <a:rPr lang="es-US" b="0" i="1" smtClean="0">
                          <a:latin typeface="Cambria Math" panose="02040503050406030204" pitchFamily="18" charset="0"/>
                        </a:rPr>
                        <m:t>=</m:t>
                      </m:r>
                      <m:rad>
                        <m:radPr>
                          <m:degHide m:val="on"/>
                          <m:ctrlPr>
                            <a:rPr lang="es-US" b="0" i="1" smtClean="0">
                              <a:latin typeface="Cambria Math" panose="02040503050406030204" pitchFamily="18" charset="0"/>
                            </a:rPr>
                          </m:ctrlPr>
                        </m:radPr>
                        <m:deg/>
                        <m:e>
                          <m:f>
                            <m:fPr>
                              <m:ctrlPr>
                                <a:rPr lang="es-US" b="0" i="1" smtClean="0">
                                  <a:latin typeface="Cambria Math" panose="02040503050406030204" pitchFamily="18" charset="0"/>
                                </a:rPr>
                              </m:ctrlPr>
                            </m:fPr>
                            <m:num>
                              <m:r>
                                <a:rPr lang="es-US" b="0" i="1" smtClean="0">
                                  <a:latin typeface="Cambria Math" panose="02040503050406030204" pitchFamily="18" charset="0"/>
                                </a:rPr>
                                <m:t>1</m:t>
                              </m:r>
                            </m:num>
                            <m:den>
                              <m:r>
                                <a:rPr lang="es-US" b="0" i="1" smtClean="0">
                                  <a:latin typeface="Cambria Math" panose="02040503050406030204" pitchFamily="18" charset="0"/>
                                </a:rPr>
                                <m:t>𝑁</m:t>
                              </m:r>
                            </m:den>
                          </m:f>
                          <m:nary>
                            <m:naryPr>
                              <m:chr m:val="∑"/>
                              <m:limLoc m:val="subSup"/>
                              <m:ctrlPr>
                                <a:rPr lang="es-US" b="0" i="1" smtClean="0">
                                  <a:latin typeface="Cambria Math" panose="02040503050406030204" pitchFamily="18" charset="0"/>
                                </a:rPr>
                              </m:ctrlPr>
                            </m:naryPr>
                            <m:sub>
                              <m:r>
                                <m:rPr>
                                  <m:brk m:alnAt="1"/>
                                </m:rPr>
                                <a:rPr lang="es-US" b="0" i="1" smtClean="0">
                                  <a:latin typeface="Cambria Math" panose="02040503050406030204" pitchFamily="18" charset="0"/>
                                </a:rPr>
                                <m:t>𝑘</m:t>
                              </m:r>
                              <m:r>
                                <a:rPr lang="es-US" b="0" i="1" smtClean="0">
                                  <a:latin typeface="Cambria Math" panose="02040503050406030204" pitchFamily="18" charset="0"/>
                                </a:rPr>
                                <m:t>=1</m:t>
                              </m:r>
                            </m:sub>
                            <m:sup>
                              <m:r>
                                <a:rPr lang="es-US" b="0" i="1" smtClean="0">
                                  <a:latin typeface="Cambria Math" panose="02040503050406030204" pitchFamily="18" charset="0"/>
                                </a:rPr>
                                <m:t>𝑁</m:t>
                              </m:r>
                            </m:sup>
                            <m:e>
                              <m:sSup>
                                <m:sSupPr>
                                  <m:ctrlPr>
                                    <a:rPr lang="es-US" b="0" i="1" smtClean="0">
                                      <a:latin typeface="Cambria Math" panose="02040503050406030204" pitchFamily="18" charset="0"/>
                                    </a:rPr>
                                  </m:ctrlPr>
                                </m:sSupPr>
                                <m:e>
                                  <m:d>
                                    <m:dPr>
                                      <m:begChr m:val="["/>
                                      <m:endChr m:val="]"/>
                                      <m:ctrlPr>
                                        <a:rPr lang="es-US" b="0" i="1" smtClean="0">
                                          <a:latin typeface="Cambria Math" panose="02040503050406030204" pitchFamily="18" charset="0"/>
                                        </a:rPr>
                                      </m:ctrlPr>
                                    </m:dPr>
                                    <m:e>
                                      <m:r>
                                        <a:rPr lang="es-US" b="0" i="1" smtClean="0">
                                          <a:latin typeface="Cambria Math" panose="02040503050406030204" pitchFamily="18" charset="0"/>
                                        </a:rPr>
                                        <m:t>𝑦</m:t>
                                      </m:r>
                                      <m:d>
                                        <m:dPr>
                                          <m:ctrlPr>
                                            <a:rPr lang="es-US" b="0" i="1" smtClean="0">
                                              <a:latin typeface="Cambria Math" panose="02040503050406030204" pitchFamily="18" charset="0"/>
                                            </a:rPr>
                                          </m:ctrlPr>
                                        </m:dPr>
                                        <m:e>
                                          <m:r>
                                            <a:rPr lang="es-US" b="0" i="1" smtClean="0">
                                              <a:latin typeface="Cambria Math" panose="02040503050406030204" pitchFamily="18" charset="0"/>
                                            </a:rPr>
                                            <m:t>𝑘</m:t>
                                          </m:r>
                                        </m:e>
                                      </m:d>
                                      <m:r>
                                        <a:rPr lang="es-US" b="0" i="1" smtClean="0">
                                          <a:latin typeface="Cambria Math" panose="02040503050406030204" pitchFamily="18" charset="0"/>
                                        </a:rPr>
                                        <m:t>−</m:t>
                                      </m:r>
                                      <m:sSub>
                                        <m:sSubPr>
                                          <m:ctrlPr>
                                            <a:rPr lang="es-US" b="0" i="1" smtClean="0">
                                              <a:latin typeface="Cambria Math" panose="02040503050406030204" pitchFamily="18" charset="0"/>
                                            </a:rPr>
                                          </m:ctrlPr>
                                        </m:sSubPr>
                                        <m:e>
                                          <m:r>
                                            <a:rPr lang="es-US" b="0" i="1" smtClean="0">
                                              <a:latin typeface="Cambria Math" panose="02040503050406030204" pitchFamily="18" charset="0"/>
                                            </a:rPr>
                                            <m:t>𝑦</m:t>
                                          </m:r>
                                        </m:e>
                                        <m:sub>
                                          <m:r>
                                            <a:rPr lang="es-US" b="0" i="1" smtClean="0">
                                              <a:latin typeface="Cambria Math" panose="02040503050406030204" pitchFamily="18" charset="0"/>
                                            </a:rPr>
                                            <m:t>𝑚</m:t>
                                          </m:r>
                                          <m:r>
                                            <a:rPr lang="es-US" b="0" i="1" smtClean="0">
                                              <a:latin typeface="Cambria Math" panose="02040503050406030204" pitchFamily="18" charset="0"/>
                                            </a:rPr>
                                            <m:t>,</m:t>
                                          </m:r>
                                          <m:r>
                                            <a:rPr lang="es-US" b="0" i="1" smtClean="0">
                                              <a:latin typeface="Cambria Math" panose="02040503050406030204" pitchFamily="18" charset="0"/>
                                            </a:rPr>
                                            <m:t>𝑠</m:t>
                                          </m:r>
                                        </m:sub>
                                      </m:sSub>
                                      <m:d>
                                        <m:dPr>
                                          <m:ctrlPr>
                                            <a:rPr lang="es-US" b="0" i="1" smtClean="0">
                                              <a:latin typeface="Cambria Math" panose="02040503050406030204" pitchFamily="18" charset="0"/>
                                            </a:rPr>
                                          </m:ctrlPr>
                                        </m:dPr>
                                        <m:e>
                                          <m:r>
                                            <a:rPr lang="es-US" b="0" i="1" smtClean="0">
                                              <a:latin typeface="Cambria Math" panose="02040503050406030204" pitchFamily="18" charset="0"/>
                                            </a:rPr>
                                            <m:t>𝑘</m:t>
                                          </m:r>
                                        </m:e>
                                      </m:d>
                                    </m:e>
                                  </m:d>
                                </m:e>
                                <m:sup>
                                  <m:r>
                                    <a:rPr lang="es-US" b="0" i="1" smtClean="0">
                                      <a:latin typeface="Cambria Math" panose="02040503050406030204" pitchFamily="18" charset="0"/>
                                    </a:rPr>
                                    <m:t>2</m:t>
                                  </m:r>
                                </m:sup>
                              </m:sSup>
                            </m:e>
                          </m:nary>
                        </m:e>
                      </m:rad>
                    </m:oMath>
                  </m:oMathPara>
                </a14:m>
                <a:endParaRPr lang="es-MX" dirty="0"/>
              </a:p>
            </p:txBody>
          </p:sp>
        </mc:Choice>
        <mc:Fallback xmlns="">
          <p:sp>
            <p:nvSpPr>
              <p:cNvPr id="29" name="CuadroTexto 28">
                <a:extLst>
                  <a:ext uri="{FF2B5EF4-FFF2-40B4-BE49-F238E27FC236}">
                    <a16:creationId xmlns:a16="http://schemas.microsoft.com/office/drawing/2014/main" id="{CD44FAD5-26AE-4578-89FD-FD3AB11C954F}"/>
                  </a:ext>
                </a:extLst>
              </p:cNvPr>
              <p:cNvSpPr txBox="1">
                <a:spLocks noRot="1" noChangeAspect="1" noMove="1" noResize="1" noEditPoints="1" noAdjustHandles="1" noChangeArrowheads="1" noChangeShapeType="1" noTextEdit="1"/>
              </p:cNvSpPr>
              <p:nvPr/>
            </p:nvSpPr>
            <p:spPr>
              <a:xfrm>
                <a:off x="1583068" y="308153"/>
                <a:ext cx="4816444" cy="818366"/>
              </a:xfrm>
              <a:prstGeom prst="rect">
                <a:avLst/>
              </a:prstGeom>
              <a:blipFill>
                <a:blip r:embed="rId10"/>
                <a:stretch>
                  <a:fillRect b="-746"/>
                </a:stretch>
              </a:blipFill>
            </p:spPr>
            <p:txBody>
              <a:bodyPr/>
              <a:lstStyle/>
              <a:p>
                <a:r>
                  <a:rPr lang="es-MX">
                    <a:noFill/>
                  </a:rPr>
                  <a:t> </a:t>
                </a:r>
              </a:p>
            </p:txBody>
          </p:sp>
        </mc:Fallback>
      </mc:AlternateContent>
    </p:spTree>
    <p:extLst>
      <p:ext uri="{BB962C8B-B14F-4D97-AF65-F5344CB8AC3E}">
        <p14:creationId xmlns:p14="http://schemas.microsoft.com/office/powerpoint/2010/main" val="32121045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
            <a:extLst>
              <a:ext uri="{FF2B5EF4-FFF2-40B4-BE49-F238E27FC236}">
                <a16:creationId xmlns:a16="http://schemas.microsoft.com/office/drawing/2014/main" id="{9D40AA5E-F2B8-49B3-8CCD-788C0F50F999}"/>
              </a:ext>
            </a:extLst>
          </p:cNvPr>
          <p:cNvSpPr/>
          <p:nvPr/>
        </p:nvSpPr>
        <p:spPr>
          <a:xfrm>
            <a:off x="1277220" y="73948"/>
            <a:ext cx="5477179" cy="3070539"/>
          </a:xfrm>
          <a:prstGeom prst="rect">
            <a:avLst/>
          </a:prstGeom>
          <a:blipFill>
            <a:blip r:embed="rId2" cstate="print"/>
            <a:stretch>
              <a:fillRect/>
            </a:stretch>
          </a:blipFill>
        </p:spPr>
        <p:txBody>
          <a:bodyPr wrap="square" lIns="0" tIns="0" rIns="0" bIns="0" rtlCol="0"/>
          <a:lstStyle/>
          <a:p>
            <a:pPr defTabSz="414352"/>
            <a:endParaRPr sz="1634">
              <a:solidFill>
                <a:prstClr val="black"/>
              </a:solidFill>
              <a:latin typeface="Calibri"/>
            </a:endParaRPr>
          </a:p>
        </p:txBody>
      </p:sp>
      <p:sp>
        <p:nvSpPr>
          <p:cNvPr id="5" name="object 3">
            <a:extLst>
              <a:ext uri="{FF2B5EF4-FFF2-40B4-BE49-F238E27FC236}">
                <a16:creationId xmlns:a16="http://schemas.microsoft.com/office/drawing/2014/main" id="{A591B8ED-D894-46B5-8475-51FAD10CF0BC}"/>
              </a:ext>
            </a:extLst>
          </p:cNvPr>
          <p:cNvSpPr/>
          <p:nvPr/>
        </p:nvSpPr>
        <p:spPr>
          <a:xfrm>
            <a:off x="4676387" y="3144487"/>
            <a:ext cx="5670817" cy="3049793"/>
          </a:xfrm>
          <a:prstGeom prst="rect">
            <a:avLst/>
          </a:prstGeom>
          <a:blipFill>
            <a:blip r:embed="rId3" cstate="print"/>
            <a:stretch>
              <a:fillRect/>
            </a:stretch>
          </a:blipFill>
        </p:spPr>
        <p:txBody>
          <a:bodyPr wrap="square" lIns="0" tIns="0" rIns="0" bIns="0" rtlCol="0"/>
          <a:lstStyle/>
          <a:p>
            <a:pPr defTabSz="414352"/>
            <a:endParaRPr sz="1634">
              <a:solidFill>
                <a:prstClr val="black"/>
              </a:solidFill>
              <a:latin typeface="Calibri"/>
            </a:endParaRPr>
          </a:p>
        </p:txBody>
      </p:sp>
      <p:sp>
        <p:nvSpPr>
          <p:cNvPr id="6" name="object 4">
            <a:extLst>
              <a:ext uri="{FF2B5EF4-FFF2-40B4-BE49-F238E27FC236}">
                <a16:creationId xmlns:a16="http://schemas.microsoft.com/office/drawing/2014/main" id="{BC7B6763-EAF5-4961-95E4-FF099D9746EF}"/>
              </a:ext>
            </a:extLst>
          </p:cNvPr>
          <p:cNvSpPr/>
          <p:nvPr/>
        </p:nvSpPr>
        <p:spPr>
          <a:xfrm>
            <a:off x="6920374" y="239924"/>
            <a:ext cx="2987552" cy="2323651"/>
          </a:xfrm>
          <a:prstGeom prst="rect">
            <a:avLst/>
          </a:prstGeom>
          <a:blipFill>
            <a:blip r:embed="rId4" cstate="print"/>
            <a:stretch>
              <a:fillRect/>
            </a:stretch>
          </a:blipFill>
        </p:spPr>
        <p:txBody>
          <a:bodyPr wrap="square" lIns="0" tIns="0" rIns="0" bIns="0" rtlCol="0"/>
          <a:lstStyle/>
          <a:p>
            <a:pPr defTabSz="414352"/>
            <a:endParaRPr sz="1634">
              <a:solidFill>
                <a:prstClr val="black"/>
              </a:solidFill>
              <a:latin typeface="Calibri"/>
            </a:endParaRPr>
          </a:p>
        </p:txBody>
      </p:sp>
      <p:sp>
        <p:nvSpPr>
          <p:cNvPr id="7" name="object 5">
            <a:extLst>
              <a:ext uri="{FF2B5EF4-FFF2-40B4-BE49-F238E27FC236}">
                <a16:creationId xmlns:a16="http://schemas.microsoft.com/office/drawing/2014/main" id="{90F10F7B-8BA6-47D8-9E2F-A6384F98DEBC}"/>
              </a:ext>
            </a:extLst>
          </p:cNvPr>
          <p:cNvSpPr/>
          <p:nvPr/>
        </p:nvSpPr>
        <p:spPr>
          <a:xfrm>
            <a:off x="1257627" y="3346673"/>
            <a:ext cx="2846934" cy="2437760"/>
          </a:xfrm>
          <a:prstGeom prst="rect">
            <a:avLst/>
          </a:prstGeom>
          <a:blipFill>
            <a:blip r:embed="rId5" cstate="print"/>
            <a:stretch>
              <a:fillRect/>
            </a:stretch>
          </a:blipFill>
        </p:spPr>
        <p:txBody>
          <a:bodyPr wrap="square" lIns="0" tIns="0" rIns="0" bIns="0" rtlCol="0"/>
          <a:lstStyle/>
          <a:p>
            <a:pPr defTabSz="414352"/>
            <a:endParaRPr sz="1634">
              <a:solidFill>
                <a:prstClr val="black"/>
              </a:solidFill>
              <a:latin typeface="Calibri"/>
            </a:endParaRPr>
          </a:p>
        </p:txBody>
      </p:sp>
    </p:spTree>
    <p:extLst>
      <p:ext uri="{BB962C8B-B14F-4D97-AF65-F5344CB8AC3E}">
        <p14:creationId xmlns:p14="http://schemas.microsoft.com/office/powerpoint/2010/main" val="11975989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52150DB4-60DA-4AC7-B6D5-FAD2224A06D8}"/>
              </a:ext>
            </a:extLst>
          </p:cNvPr>
          <p:cNvPicPr>
            <a:picLocks noChangeAspect="1"/>
          </p:cNvPicPr>
          <p:nvPr/>
        </p:nvPicPr>
        <p:blipFill rotWithShape="1">
          <a:blip r:embed="rId2"/>
          <a:srcRect l="18415" t="29322" r="18615" b="9661"/>
          <a:stretch/>
        </p:blipFill>
        <p:spPr>
          <a:xfrm>
            <a:off x="1109317" y="653290"/>
            <a:ext cx="9053467" cy="4751871"/>
          </a:xfrm>
          <a:prstGeom prst="rect">
            <a:avLst/>
          </a:prstGeom>
        </p:spPr>
      </p:pic>
    </p:spTree>
    <p:extLst>
      <p:ext uri="{BB962C8B-B14F-4D97-AF65-F5344CB8AC3E}">
        <p14:creationId xmlns:p14="http://schemas.microsoft.com/office/powerpoint/2010/main" val="4066342455"/>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Evento principal">
  <a:themeElements>
    <a:clrScheme name="Main Event">
      <a:dk1>
        <a:sysClr val="windowText" lastClr="000000"/>
      </a:dk1>
      <a:lt1>
        <a:sysClr val="window" lastClr="FFFFFF"/>
      </a:lt1>
      <a:dk2>
        <a:srgbClr val="424242"/>
      </a:dk2>
      <a:lt2>
        <a:srgbClr val="C8C8C8"/>
      </a:lt2>
      <a:accent1>
        <a:srgbClr val="EE8011"/>
      </a:accent1>
      <a:accent2>
        <a:srgbClr val="CEC079"/>
      </a:accent2>
      <a:accent3>
        <a:srgbClr val="93A569"/>
      </a:accent3>
      <a:accent4>
        <a:srgbClr val="69A58B"/>
      </a:accent4>
      <a:accent5>
        <a:srgbClr val="6DAABD"/>
      </a:accent5>
      <a:accent6>
        <a:srgbClr val="B24A4B"/>
      </a:accent6>
      <a:hlink>
        <a:srgbClr val="EE8E11"/>
      </a:hlink>
      <a:folHlink>
        <a:srgbClr val="BFAE7F"/>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686B1E04-F35C-4AB5-985D-0C358CA11055}"/>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1c2eb7a32e66fb6e4260f3771546a5e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04e1f6479c48b08974ba73b5ca973489"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F700A91-53C3-470F-BB93-E76B726C15F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68C62A6-95A4-4DDC-9D4F-FF5C972F4EAC}">
  <ds:schemaRefs>
    <ds:schemaRef ds:uri="http://schemas.microsoft.com/sharepoint/v3/contenttype/forms"/>
  </ds:schemaRefs>
</ds:datastoreItem>
</file>

<file path=customXml/itemProps3.xml><?xml version="1.0" encoding="utf-8"?>
<ds:datastoreItem xmlns:ds="http://schemas.openxmlformats.org/officeDocument/2006/customXml" ds:itemID="{D7452741-975E-49BC-A72F-CF13CB9BE68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Diseño Evento musical principal</Template>
  <TotalTime>4325</TotalTime>
  <Words>1107</Words>
  <Application>Microsoft Office PowerPoint</Application>
  <PresentationFormat>Panorámica</PresentationFormat>
  <Paragraphs>92</Paragraphs>
  <Slides>37</Slides>
  <Notes>2</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37</vt:i4>
      </vt:variant>
    </vt:vector>
  </HeadingPairs>
  <TitlesOfParts>
    <vt:vector size="45" baseType="lpstr">
      <vt:lpstr>Arial</vt:lpstr>
      <vt:lpstr>Arial-BoldItalicMT</vt:lpstr>
      <vt:lpstr>Calibri</vt:lpstr>
      <vt:lpstr>Cambria Math</vt:lpstr>
      <vt:lpstr>Impact</vt:lpstr>
      <vt:lpstr>Symbol</vt:lpstr>
      <vt:lpstr>Times New Roman</vt:lpstr>
      <vt:lpstr>Evento principal</vt:lpstr>
      <vt:lpstr>Estudio estadístico de partituras musicales</vt:lpstr>
      <vt:lpstr>Partituras musicales</vt:lpstr>
      <vt:lpstr>Presentación de PowerPoint</vt:lpstr>
      <vt:lpstr>Presentación de PowerPoint</vt:lpstr>
      <vt:lpstr>Presentación de PowerPoint</vt:lpstr>
      <vt:lpstr>Dfa (Detrended fluctuation analysis)</vt:lpstr>
      <vt:lpstr>Escalamiento a distintos grados  de resolución. </vt:lpstr>
      <vt:lpstr>Presentación de PowerPoint</vt:lpstr>
      <vt:lpstr>Presentación de PowerPoint</vt:lpstr>
      <vt:lpstr>Presentación de PowerPoint</vt:lpstr>
      <vt:lpstr>Presentación de PowerPoint</vt:lpstr>
      <vt:lpstr>Presentación de PowerPoint</vt:lpstr>
      <vt:lpstr>Presentación de PowerPoint</vt:lpstr>
      <vt:lpstr>Determinismo en el espacio fase</vt:lpstr>
      <vt:lpstr>Reconstrucción del espacio fase</vt:lpstr>
      <vt:lpstr>Índice j</vt:lpstr>
      <vt:lpstr>Fases de Fourier</vt:lpstr>
      <vt:lpstr>Presentación de PowerPoint</vt:lpstr>
      <vt:lpstr>Presentación de PowerPoint</vt:lpstr>
      <vt:lpstr>Procedimiento aplicable a univariante y multivariante</vt:lpstr>
      <vt:lpstr>Presentación de PowerPoint</vt:lpstr>
      <vt:lpstr>Índice j</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referencias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Estudio estadístico de partituras musicales</dc:title>
  <dc:creator>EDUARDO  GARCIA CASTREJON</dc:creator>
  <cp:lastModifiedBy>EDUARDO  GARCIA CASTREJON</cp:lastModifiedBy>
  <cp:revision>77</cp:revision>
  <dcterms:created xsi:type="dcterms:W3CDTF">2024-06-06T02:00:05Z</dcterms:created>
  <dcterms:modified xsi:type="dcterms:W3CDTF">2024-08-02T00:03:36Z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